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79" r:id="rId3"/>
    <p:sldId id="257" r:id="rId4"/>
    <p:sldId id="258" r:id="rId5"/>
    <p:sldId id="259" r:id="rId6"/>
    <p:sldId id="260" r:id="rId7"/>
    <p:sldId id="261" r:id="rId8"/>
    <p:sldId id="262" r:id="rId9"/>
    <p:sldId id="263" r:id="rId10"/>
    <p:sldId id="265" r:id="rId11"/>
    <p:sldId id="266" r:id="rId12"/>
    <p:sldId id="267" r:id="rId13"/>
    <p:sldId id="268" r:id="rId14"/>
    <p:sldId id="269" r:id="rId15"/>
    <p:sldId id="270" r:id="rId16"/>
    <p:sldId id="271" r:id="rId17"/>
    <p:sldId id="277" r:id="rId18"/>
    <p:sldId id="278" r:id="rId19"/>
    <p:sldId id="275" r:id="rId20"/>
    <p:sldId id="276" r:id="rId21"/>
    <p:sldId id="280"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9ED0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158" autoAdjust="0"/>
    <p:restoredTop sz="94660"/>
  </p:normalViewPr>
  <p:slideViewPr>
    <p:cSldViewPr>
      <p:cViewPr>
        <p:scale>
          <a:sx n="66" d="100"/>
          <a:sy n="66" d="100"/>
        </p:scale>
        <p:origin x="-1032" y="-17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FEB19B-59A0-47CE-B7B4-4E85D49D5EA7}" type="datetimeFigureOut">
              <a:rPr lang="ru-RU" smtClean="0"/>
              <a:pPr/>
              <a:t>27.04.2011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33189B-97D9-4CE5-99B6-C8CE47797726}"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89B442D-605B-498B-9847-910F8438616E}" type="datetimeFigureOut">
              <a:rPr lang="ru-RU" smtClean="0"/>
              <a:pPr/>
              <a:t>27.04.2011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14E43A1-7B47-47DB-8AB3-924BC09EC99F}"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89B442D-605B-498B-9847-910F8438616E}" type="datetimeFigureOut">
              <a:rPr lang="ru-RU" smtClean="0"/>
              <a:pPr/>
              <a:t>27.04.2011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14E43A1-7B47-47DB-8AB3-924BC09EC99F}"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89B442D-605B-498B-9847-910F8438616E}" type="datetimeFigureOut">
              <a:rPr lang="ru-RU" smtClean="0"/>
              <a:pPr/>
              <a:t>27.04.2011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14E43A1-7B47-47DB-8AB3-924BC09EC99F}"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89B442D-605B-498B-9847-910F8438616E}" type="datetimeFigureOut">
              <a:rPr lang="ru-RU" smtClean="0"/>
              <a:pPr/>
              <a:t>27.04.2011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14E43A1-7B47-47DB-8AB3-924BC09EC99F}"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89B442D-605B-498B-9847-910F8438616E}" type="datetimeFigureOut">
              <a:rPr lang="ru-RU" smtClean="0"/>
              <a:pPr/>
              <a:t>27.04.2011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14E43A1-7B47-47DB-8AB3-924BC09EC99F}"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89B442D-605B-498B-9847-910F8438616E}" type="datetimeFigureOut">
              <a:rPr lang="ru-RU" smtClean="0"/>
              <a:pPr/>
              <a:t>27.04.2011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14E43A1-7B47-47DB-8AB3-924BC09EC99F}"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89B442D-605B-498B-9847-910F8438616E}" type="datetimeFigureOut">
              <a:rPr lang="ru-RU" smtClean="0"/>
              <a:pPr/>
              <a:t>27.04.2011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14E43A1-7B47-47DB-8AB3-924BC09EC99F}"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89B442D-605B-498B-9847-910F8438616E}" type="datetimeFigureOut">
              <a:rPr lang="ru-RU" smtClean="0"/>
              <a:pPr/>
              <a:t>27.04.2011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14E43A1-7B47-47DB-8AB3-924BC09EC99F}"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89B442D-605B-498B-9847-910F8438616E}" type="datetimeFigureOut">
              <a:rPr lang="ru-RU" smtClean="0"/>
              <a:pPr/>
              <a:t>27.04.2011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14E43A1-7B47-47DB-8AB3-924BC09EC99F}"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89B442D-605B-498B-9847-910F8438616E}" type="datetimeFigureOut">
              <a:rPr lang="ru-RU" smtClean="0"/>
              <a:pPr/>
              <a:t>27.04.2011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14E43A1-7B47-47DB-8AB3-924BC09EC99F}"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89B442D-605B-498B-9847-910F8438616E}" type="datetimeFigureOut">
              <a:rPr lang="ru-RU" smtClean="0"/>
              <a:pPr/>
              <a:t>27.04.2011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14E43A1-7B47-47DB-8AB3-924BC09EC99F}"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ctr"/>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9B442D-605B-498B-9847-910F8438616E}" type="datetimeFigureOut">
              <a:rPr lang="ru-RU" smtClean="0"/>
              <a:pPr/>
              <a:t>27.04.2011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4E43A1-7B47-47DB-8AB3-924BC09EC99F}"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otvetin.ru/uploads/posts/2010-04/1270842371_lavsan_pl.jp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merkuriy.com/var/good/s_34.jp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magok.ru/showgoods/8206/"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magok.ru/showgoods/8207/"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ru.wikipedia.org/wiki/%D0%A2%D0%B5%D0%BC%D0%BF%D0%B5%D1%80%D0%B0%D1%82%D1%83%D1%80%D0%B0_%D0%BF%D0%BB%D0%B0%D0%B2%D0%BB%D0%B5%D0%BD%D0%B8%D1%8F" TargetMode="External"/><Relationship Id="rId13" Type="http://schemas.openxmlformats.org/officeDocument/2006/relationships/hyperlink" Target="http://ru.wikipedia.org/wiki/%D0%A0%D0%B0%D1%81%D1%82%D0%B2%D0%BE%D1%80%D0%B8%D0%BC%D0%BE%D1%81%D1%82%D1%8C" TargetMode="External"/><Relationship Id="rId18" Type="http://schemas.openxmlformats.org/officeDocument/2006/relationships/hyperlink" Target="http://ru.wikipedia.org/wiki/%D0%AD%D1%82%D0%B8%D0%BB%D0%B5%D0%BD%D0%B3%D0%BB%D0%B8%D0%BA%D0%BE%D0%BB%D1%8C" TargetMode="External"/><Relationship Id="rId26" Type="http://schemas.openxmlformats.org/officeDocument/2006/relationships/hyperlink" Target="http://ru.wikipedia.org/wiki/1941_%D0%B3%D0%BE%D0%B4" TargetMode="External"/><Relationship Id="rId3" Type="http://schemas.openxmlformats.org/officeDocument/2006/relationships/hyperlink" Target="http://ru.wikipedia.org/wiki/%D0%9F%D0%BE%D0%BB%D0%B8%D1%8D%D1%82%D0%B8%D0%BB%D0%B5%D0%BD%D1%82%D0%B5%D1%80%D0%B5%D1%84%D1%82%D0%B0%D0%BB%D0%B0%D1%82#cite_note-van_der_Vegt-0" TargetMode="External"/><Relationship Id="rId21" Type="http://schemas.openxmlformats.org/officeDocument/2006/relationships/hyperlink" Target="http://ru.wikipedia.org/wiki/%D0%94%D0%B8%D1%8D%D0%BB%D0%B5%D0%BA%D1%82%D1%80%D0%B8%D0%BA" TargetMode="External"/><Relationship Id="rId7" Type="http://schemas.openxmlformats.org/officeDocument/2006/relationships/hyperlink" Target="http://ru.wikipedia.org/w/index.php?title=%D0%9A%D1%80%D0%B8%D1%81%D1%82%D0%B0%D0%BB%D0%BB%D0%B8%D1%87%D0%B5%D1%81%D0%BA%D0%B8%D0%B9&amp;action=edit&amp;redlink=1" TargetMode="External"/><Relationship Id="rId12" Type="http://schemas.openxmlformats.org/officeDocument/2006/relationships/hyperlink" Target="http://ru.wikipedia.org/wiki/%D0%9F%D0%BE%D0%BB%D0%B8%D1%8D%D1%82%D0%B8%D0%BB%D0%B5%D0%BD%D1%82%D0%B5%D1%80%D0%B5%D1%84%D1%82%D0%B0%D0%BB%D0%B0%D1%82#cite_note-Lange_16ed-2" TargetMode="External"/><Relationship Id="rId17" Type="http://schemas.openxmlformats.org/officeDocument/2006/relationships/hyperlink" Target="http://ru.wikipedia.org/wiki/%D0%9F%D0%BE%D0%BB%D0%B8%D0%BA%D0%BE%D0%BD%D0%B4%D0%B5%D0%BD%D1%81%D0%B0%D1%86%D0%B8%D1%8F" TargetMode="External"/><Relationship Id="rId25" Type="http://schemas.openxmlformats.org/officeDocument/2006/relationships/hyperlink" Target="http://ru.wikipedia.org/wiki/29_%D0%B8%D1%8E%D0%BB%D1%8F" TargetMode="External"/><Relationship Id="rId2" Type="http://schemas.openxmlformats.org/officeDocument/2006/relationships/hyperlink" Target="http://ru.wikipedia.org/wiki/%D0%A5%D0%B8%D0%BC%D0%B8%D1%87%D0%B5%D1%81%D0%BA%D0%B0%D1%8F_%D1%84%D0%BE%D1%80%D0%BC%D1%83%D0%BB%D0%B0" TargetMode="External"/><Relationship Id="rId16" Type="http://schemas.openxmlformats.org/officeDocument/2006/relationships/hyperlink" Target="http://ru.wikipedia.org/wiki/%D0%9F%D0%BE%D0%BB%D0%B8%D1%8D%D1%82%D0%B8%D0%BB%D0%B5%D0%BD%D1%82%D0%B5%D1%80%D0%B5%D1%84%D1%82%D0%B0%D0%BB%D0%B0%D1%82#.D0.9D.D0.B0.D0.B7.D0.B2.D0.B0.D0.BD.D0.B8.D1.8F" TargetMode="External"/><Relationship Id="rId20" Type="http://schemas.openxmlformats.org/officeDocument/2006/relationships/hyperlink" Target="http://ru.wikipedia.org/wiki/%D0%92%D0%B8%D1%82%D1%80%D0%B8%D1%84%D0%B8%D0%BA%D0%B0%D1%86%D0%B8%D1%8F" TargetMode="External"/><Relationship Id="rId29" Type="http://schemas.openxmlformats.org/officeDocument/2006/relationships/hyperlink" Target="http://ru.wikipedia.org/wiki/1946_%D0%B3%D0%BE%D0%B4" TargetMode="External"/><Relationship Id="rId1" Type="http://schemas.openxmlformats.org/officeDocument/2006/relationships/slideLayout" Target="../slideLayouts/slideLayout2.xml"/><Relationship Id="rId6" Type="http://schemas.openxmlformats.org/officeDocument/2006/relationships/hyperlink" Target="http://ru.wikipedia.org/w/index.php?title=%D0%90%D0%BC%D0%BE%D1%80%D1%84%D0%BD%D1%8B%D0%B9&amp;action=edit&amp;redlink=1" TargetMode="External"/><Relationship Id="rId11" Type="http://schemas.openxmlformats.org/officeDocument/2006/relationships/hyperlink" Target="http://ru.wikipedia.org/wiki/%D0%A2%D0%B5%D0%BF%D0%BB%D0%BE%D0%BF%D1%80%D0%BE%D0%B2%D0%BE%D0%B4%D0%BD%D0%BE%D1%81%D1%82%D1%8C" TargetMode="External"/><Relationship Id="rId24" Type="http://schemas.openxmlformats.org/officeDocument/2006/relationships/hyperlink" Target="http://ru.wikipedia.org/wiki/%D0%90%D0%BD%D0%B3%D0%BB%D0%B8%D0%B9%D1%81%D0%BA%D0%B8%D0%B9_%D1%8F%D0%B7%D1%8B%D0%BA" TargetMode="External"/><Relationship Id="rId5" Type="http://schemas.openxmlformats.org/officeDocument/2006/relationships/hyperlink" Target="http://ru.wikipedia.org/wiki/%D0%9F%D0%BE%D0%BB%D0%B8%D1%8D%D1%82%D0%B8%D0%BB%D0%B5%D0%BD%D1%82%D0%B5%D1%80%D0%B5%D1%84%D1%82%D0%B0%D0%BB%D0%B0%D1%82#cite_note-GESTIS-1" TargetMode="External"/><Relationship Id="rId15" Type="http://schemas.openxmlformats.org/officeDocument/2006/relationships/hyperlink" Target="http://ru.wikipedia.org/wiki/%D0%9F%D0%BE%D0%BB%D0%B8%D1%8D%D1%84%D0%B8%D1%80" TargetMode="External"/><Relationship Id="rId23" Type="http://schemas.openxmlformats.org/officeDocument/2006/relationships/hyperlink" Target="http://en.wikipedia.org/wiki/John_Rex_Whinfield" TargetMode="External"/><Relationship Id="rId28" Type="http://schemas.openxmlformats.org/officeDocument/2006/relationships/hyperlink" Target="http://ru.wikipedia.org/wiki/1943_%D0%B3%D0%BE%D0%B4" TargetMode="External"/><Relationship Id="rId10" Type="http://schemas.openxmlformats.org/officeDocument/2006/relationships/hyperlink" Target="http://ru.wikipedia.org/wiki/%D0%A1%D1%82%D0%B0%D0%BD%D0%B4%D0%B0%D1%80%D1%82%D0%BD%D1%8B%D0%B5_%D1%83%D1%81%D0%BB%D0%BE%D0%B2%D0%B8%D1%8F#.D0.A1.D1.82.D0.B0.D0.BD.D0.B4.D0.B0.D1.80.D1.82.D0.BD.D1.8B.D0.B5_.D1.83.D1.81.D0.BB.D0.BE.D0.B2.D0.B8.D1.8F_.D0.B2_.D1.84.D0.B8.D0.B7.D0.B8.D0.BA.D0.B5_.D0.B8_.D1.85.D0.B8.D0.BC.D0.B8.D0.B8" TargetMode="External"/><Relationship Id="rId19" Type="http://schemas.openxmlformats.org/officeDocument/2006/relationships/hyperlink" Target="http://ru.wikipedia.org/wiki/%D0%A2%D0%B5%D1%80%D0%B5%D1%84%D1%82%D0%B0%D0%BB%D0%B5%D0%B2%D0%B0%D1%8F_%D0%BA%D0%B8%D1%81%D0%BB%D0%BE%D1%82%D0%B0" TargetMode="External"/><Relationship Id="rId31" Type="http://schemas.openxmlformats.org/officeDocument/2006/relationships/hyperlink" Target="http://ru.wikipedia.org/wiki/1949_%D0%B3%D0%BE%D0%B4" TargetMode="External"/><Relationship Id="rId4" Type="http://schemas.openxmlformats.org/officeDocument/2006/relationships/hyperlink" Target="http://ru.wikipedia.org/wiki/%D0%9F%D0%BB%D0%BE%D1%82%D0%BD%D0%BE%D1%81%D1%82%D1%8C" TargetMode="External"/><Relationship Id="rId9" Type="http://schemas.openxmlformats.org/officeDocument/2006/relationships/hyperlink" Target="http://ru.wikipedia.org/wiki/%D0%A3%D0%B4%D0%B5%D0%BB%D1%8C%D0%BD%D0%B0%D1%8F_%D1%82%D0%B5%D0%BF%D0%BB%D0%BE%D1%91%D0%BC%D0%BA%D0%BE%D1%81%D1%82%D1%8C" TargetMode="External"/><Relationship Id="rId14" Type="http://schemas.openxmlformats.org/officeDocument/2006/relationships/hyperlink" Target="http://ru.wikipedia.org/wiki/%D0%9F%D0%BE%D0%BA%D0%B0%D0%B7%D0%B0%D1%82%D0%B5%D0%BB%D1%8C_%D0%BF%D1%80%D0%B5%D0%BB%D0%BE%D0%BC%D0%BB%D0%B5%D0%BD%D0%B8%D1%8F" TargetMode="External"/><Relationship Id="rId22" Type="http://schemas.openxmlformats.org/officeDocument/2006/relationships/hyperlink" Target="http://ru.wikipedia.org/w/index.php?title=%D0%A3%D0%B8%D0%BD%D1%84%D0%B8%D0%BB%D0%B4,_%D0%94%D0%B6%D0%BE%D0%BD_%D0%A0%D0%B5%D0%BA%D1%81&amp;action=edit&amp;redlink=1" TargetMode="External"/><Relationship Id="rId27" Type="http://schemas.openxmlformats.org/officeDocument/2006/relationships/hyperlink" Target="http://ru.wikipedia.org/wiki/23_%D0%B0%D0%B2%D0%B3%D1%83%D1%81%D1%82%D0%B0" TargetMode="External"/><Relationship Id="rId30" Type="http://schemas.openxmlformats.org/officeDocument/2006/relationships/hyperlink" Target="http://ru.wikipedia.org/wiki/%D0%90%D0%9D_%D0%A1%D0%A1%D0%A1%D0%A0"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ru.wikipedia.org/wiki/%D0%9F%D0%BE%D0%BB%D0%B8%D1%8D%D1%84%D0%B8%D1%80%D0%BD%D0%BE%D0%B5_%D0%B2%D0%BE%D0%BB%D0%BE%D0%BA%D0%BD%D0%BE" TargetMode="External"/><Relationship Id="rId7" Type="http://schemas.openxmlformats.org/officeDocument/2006/relationships/hyperlink" Target="http://ru.wikipedia.org/wiki/%D0%A3%D0%A4" TargetMode="External"/><Relationship Id="rId2" Type="http://schemas.openxmlformats.org/officeDocument/2006/relationships/hyperlink" Target="http://ru.wikipedia.org/wiki/%D0%A4%D0%BE%D1%80%D0%BC%D0%BE%D0%B2%D0%B0%D0%BD%D0%B8%D0%B5_%D1%85%D0%B8%D0%BC%D0%B8%D1%87%D0%B5%D1%81%D0%BA%D0%B8%D1%85_%D0%B2%D0%BE%D0%BB%D0%BE%D0%BA%D0%BE%D0%BD" TargetMode="External"/><Relationship Id="rId1" Type="http://schemas.openxmlformats.org/officeDocument/2006/relationships/slideLayout" Target="../slideLayouts/slideLayout4.xml"/><Relationship Id="rId6" Type="http://schemas.openxmlformats.org/officeDocument/2006/relationships/hyperlink" Target="http://ru.wikipedia.org/wiki/%D0%A4%D1%82%D0%BE%D1%80%D0%BE%D0%BF%D0%BB%D0%B0%D1%81%D1%82" TargetMode="External"/><Relationship Id="rId5" Type="http://schemas.openxmlformats.org/officeDocument/2006/relationships/hyperlink" Target="http://ru.wikipedia.org/wiki/%D0%94%D0%B8%D1%81%D1%83%D0%BB%D1%8C%D1%84%D0%B8%D0%B4_%D0%BC%D0%BE%D0%BB%D0%B8%D0%B1%D0%B4%D0%B5%D0%BD%D0%B0" TargetMode="External"/><Relationship Id="rId4" Type="http://schemas.openxmlformats.org/officeDocument/2006/relationships/hyperlink" Target="http://ru.wikipedia.org/wiki/%D0%A1%D1%82%D0%B5%D0%BA%D0%BB%D0%BE%D0%B2%D0%BE%D0%BB%D0%BE%D0%BA%D0%BD%D0%B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ru.wikipedia.org/wiki/%D0%AF%D0%BF%D0%BE%D0%BD%D0%B8%D1%8F" TargetMode="External"/><Relationship Id="rId3" Type="http://schemas.openxmlformats.org/officeDocument/2006/relationships/hyperlink" Target="http://ru.wikipedia.org/wiki/%D0%A1%D0%A1%D0%A1%D0%A0" TargetMode="External"/><Relationship Id="rId7" Type="http://schemas.openxmlformats.org/officeDocument/2006/relationships/hyperlink" Target="http://ru.wikipedia.org/wiki/%D0%A4%D0%A0%D0%93" TargetMode="External"/><Relationship Id="rId12" Type="http://schemas.openxmlformats.org/officeDocument/2006/relationships/image" Target="../media/image2.png"/><Relationship Id="rId2" Type="http://schemas.openxmlformats.org/officeDocument/2006/relationships/hyperlink" Target="http://ru.wikipedia.org/wiki/%D0%9C%D0%B5%D0%B6%D0%B4%D1%83%D0%BD%D0%B0%D1%80%D0%BE%D0%B4%D0%BD%D1%8B%D0%B5_%D1%83%D0%BD%D0%B8%D0%B2%D0%B5%D1%80%D1%81%D0%B0%D0%BB%D1%8C%D0%BD%D1%8B%D0%B5_%D0%BA%D0%BE%D0%B4%D1%8B_%D0%BF%D0%B5%D1%80%D0%B5%D1%80%D0%B0%D0%B1%D0%BE%D1%82%D0%BA%D0%B8" TargetMode="External"/><Relationship Id="rId1" Type="http://schemas.openxmlformats.org/officeDocument/2006/relationships/slideLayout" Target="../slideLayouts/slideLayout2.xml"/><Relationship Id="rId6" Type="http://schemas.openxmlformats.org/officeDocument/2006/relationships/hyperlink" Target="http://ru.wikipedia.org/wiki/%D0%A4%D1%80%D0%B0%D0%BD%D1%86%D0%B8%D1%8F" TargetMode="External"/><Relationship Id="rId11" Type="http://schemas.openxmlformats.org/officeDocument/2006/relationships/hyperlink" Target="http://ru.wikipedia.org/wiki/%D0%A4%D0%B0%D0%B9%D0%BB:Plastic-recyc-01.svg" TargetMode="External"/><Relationship Id="rId5" Type="http://schemas.openxmlformats.org/officeDocument/2006/relationships/hyperlink" Target="http://ru.wikipedia.org/wiki/%D0%A1%D0%A8%D0%90" TargetMode="External"/><Relationship Id="rId10" Type="http://schemas.openxmlformats.org/officeDocument/2006/relationships/hyperlink" Target="http://ru.wikipedia.org/wiki/%D0%93%D0%B5%D1%80%D0%BC%D0%B0%D0%BD%D0%B8%D1%8F" TargetMode="External"/><Relationship Id="rId4" Type="http://schemas.openxmlformats.org/officeDocument/2006/relationships/hyperlink" Target="http://ru.wikipedia.org/wiki/%D0%92%D0%B5%D0%BB%D0%B8%D0%BA%D0%BE%D0%B1%D1%80%D0%B8%D1%82%D0%B0%D0%BD%D0%B8%D1%8F" TargetMode="External"/><Relationship Id="rId9" Type="http://schemas.openxmlformats.org/officeDocument/2006/relationships/hyperlink" Target="http://ru.wikipedia.org/wiki/%D0%9C%D0%B0%D0%B9%D0%BB%D0%B0%D1%80"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hkolazhizni.ru/tag/%F5%E8%F0%F3%F0%E3%E8%FF/" TargetMode="External"/><Relationship Id="rId2" Type="http://schemas.openxmlformats.org/officeDocument/2006/relationships/hyperlink" Target="http://shkolazhizni.ru/tag/%EC%E0%F2%E5%F0%E8%E0%EB%FB/"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57158" y="357167"/>
            <a:ext cx="8501122" cy="2000263"/>
          </a:xfrm>
        </p:spPr>
        <p:txBody>
          <a:bodyP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sz="9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rPr>
              <a:t>ЛАВСАН</a:t>
            </a:r>
            <a:endParaRPr lang="ru-RU" sz="9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endParaRPr>
          </a:p>
        </p:txBody>
      </p:sp>
      <p:sp>
        <p:nvSpPr>
          <p:cNvPr id="3" name="Подзаголовок 2"/>
          <p:cNvSpPr>
            <a:spLocks noGrp="1"/>
          </p:cNvSpPr>
          <p:nvPr>
            <p:ph type="subTitle" idx="1"/>
          </p:nvPr>
        </p:nvSpPr>
        <p:spPr>
          <a:xfrm>
            <a:off x="3071770" y="5929306"/>
            <a:ext cx="6072230" cy="928694"/>
          </a:xfrm>
        </p:spPr>
        <p:txBody>
          <a:bodyPr>
            <a:normAutofit fontScale="47500" lnSpcReduction="20000"/>
          </a:bodyPr>
          <a:lstStyle/>
          <a:p>
            <a:r>
              <a:rPr lang="ru-RU" dirty="0" smtClean="0"/>
              <a:t>                                                       </a:t>
            </a:r>
            <a:r>
              <a:rPr lang="ru-RU" b="1" dirty="0" smtClean="0">
                <a:solidFill>
                  <a:schemeClr val="tx2">
                    <a:lumMod val="75000"/>
                  </a:schemeClr>
                </a:solidFill>
              </a:rPr>
              <a:t>     </a:t>
            </a:r>
            <a:r>
              <a:rPr lang="en-US" b="1" dirty="0" smtClean="0">
                <a:solidFill>
                  <a:schemeClr val="tx2">
                    <a:lumMod val="75000"/>
                  </a:schemeClr>
                </a:solidFill>
              </a:rPr>
              <a:t> </a:t>
            </a:r>
            <a:r>
              <a:rPr lang="ru-RU" b="1" dirty="0" smtClean="0">
                <a:solidFill>
                  <a:srgbClr val="0070C0"/>
                </a:solidFill>
                <a:latin typeface="Comic Sans MS" pitchFamily="66" charset="0"/>
              </a:rPr>
              <a:t>Исполнили: </a:t>
            </a:r>
            <a:r>
              <a:rPr lang="ru-RU" b="1" dirty="0" err="1" smtClean="0">
                <a:solidFill>
                  <a:srgbClr val="0070C0"/>
                </a:solidFill>
                <a:latin typeface="Comic Sans MS" pitchFamily="66" charset="0"/>
              </a:rPr>
              <a:t>Айтбекова</a:t>
            </a:r>
            <a:r>
              <a:rPr lang="ru-RU" b="1" dirty="0" smtClean="0">
                <a:solidFill>
                  <a:srgbClr val="0070C0"/>
                </a:solidFill>
                <a:latin typeface="Comic Sans MS" pitchFamily="66" charset="0"/>
              </a:rPr>
              <a:t> А.</a:t>
            </a:r>
          </a:p>
          <a:p>
            <a:r>
              <a:rPr lang="ru-RU" b="1" dirty="0" smtClean="0">
                <a:solidFill>
                  <a:srgbClr val="0070C0"/>
                </a:solidFill>
                <a:latin typeface="Comic Sans MS" pitchFamily="66" charset="0"/>
              </a:rPr>
              <a:t>                                            </a:t>
            </a:r>
            <a:r>
              <a:rPr lang="ru-RU" b="1" dirty="0" err="1" smtClean="0">
                <a:solidFill>
                  <a:srgbClr val="0070C0"/>
                </a:solidFill>
                <a:latin typeface="Comic Sans MS" pitchFamily="66" charset="0"/>
              </a:rPr>
              <a:t>Елтаева</a:t>
            </a:r>
            <a:r>
              <a:rPr lang="en-US" b="1" dirty="0" smtClean="0">
                <a:solidFill>
                  <a:srgbClr val="0070C0"/>
                </a:solidFill>
                <a:latin typeface="Comic Sans MS" pitchFamily="66" charset="0"/>
              </a:rPr>
              <a:t> </a:t>
            </a:r>
            <a:r>
              <a:rPr lang="ru-RU" b="1" dirty="0" smtClean="0">
                <a:solidFill>
                  <a:srgbClr val="0070C0"/>
                </a:solidFill>
                <a:latin typeface="Comic Sans MS" pitchFamily="66" charset="0"/>
              </a:rPr>
              <a:t>А.</a:t>
            </a:r>
          </a:p>
          <a:p>
            <a:r>
              <a:rPr lang="ru-RU" b="1" dirty="0" smtClean="0">
                <a:solidFill>
                  <a:srgbClr val="0070C0"/>
                </a:solidFill>
                <a:latin typeface="Comic Sans MS" pitchFamily="66" charset="0"/>
              </a:rPr>
              <a:t>                                        Ким В.</a:t>
            </a:r>
            <a:endParaRPr lang="ru-RU" b="1" dirty="0">
              <a:solidFill>
                <a:srgbClr val="0070C0"/>
              </a:solidFill>
              <a:latin typeface="Comic Sans MS" pitchFamily="66"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2000" fill="hold"/>
                                        <p:tgtEl>
                                          <p:spTgt spid="2"/>
                                        </p:tgtEl>
                                        <p:attrNameLst>
                                          <p:attrName>ppt_y</p:attrName>
                                        </p:attrNameLst>
                                      </p:cBhvr>
                                      <p:tavLst>
                                        <p:tav tm="0">
                                          <p:val>
                                            <p:strVal val="#ppt_y"/>
                                          </p:val>
                                        </p:tav>
                                        <p:tav tm="100000">
                                          <p:val>
                                            <p:strVal val="#ppt_y"/>
                                          </p:val>
                                        </p:tav>
                                      </p:tavLst>
                                    </p:anim>
                                    <p:anim calcmode="lin" valueType="num">
                                      <p:cBhvr>
                                        <p:cTn id="9" dur="20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20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2000" tmFilter="0,0; .5, 1; 1, 1"/>
                                        <p:tgtEl>
                                          <p:spTgt spid="2"/>
                                        </p:tgtEl>
                                      </p:cBhvr>
                                    </p:animEffect>
                                  </p:childTnLst>
                                </p:cTn>
                              </p:par>
                            </p:childTnLst>
                          </p:cTn>
                        </p:par>
                        <p:par>
                          <p:cTn id="12" fill="hold">
                            <p:stCondLst>
                              <p:cond delay="3000"/>
                            </p:stCondLst>
                            <p:childTnLst>
                              <p:par>
                                <p:cTn id="13" presetID="37"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anim calcmode="lin" valueType="num">
                                      <p:cBhvr>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par>
                                <p:cTn id="19" presetID="37" presetClass="entr" presetSubtype="0" fill="hold"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par>
                                <p:cTn id="25" presetID="37" presetClass="entr" presetSubtype="0" fill="hold"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par>
                          <p:cTn id="31" fill="hold">
                            <p:stCondLst>
                              <p:cond delay="4000"/>
                            </p:stCondLst>
                            <p:childTnLst>
                              <p:par>
                                <p:cTn id="32" presetID="38" presetClass="exit" presetSubtype="0" accel="50000" fill="hold" grpId="1" nodeType="afterEffect">
                                  <p:stCondLst>
                                    <p:cond delay="0"/>
                                  </p:stCondLst>
                                  <p:iterate type="lt">
                                    <p:tmPct val="50000"/>
                                  </p:iterate>
                                  <p:childTnLst>
                                    <p:anim calcmode="lin" valueType="num">
                                      <p:cBhvr>
                                        <p:cTn id="33" dur="1000">
                                          <p:stCondLst>
                                            <p:cond delay="0"/>
                                          </p:stCondLst>
                                        </p:cTn>
                                        <p:tgtEl>
                                          <p:spTgt spid="2"/>
                                        </p:tgtEl>
                                        <p:attrNameLst>
                                          <p:attrName>style.rotation</p:attrName>
                                        </p:attrNameLst>
                                      </p:cBhvr>
                                      <p:tavLst>
                                        <p:tav tm="0">
                                          <p:val>
                                            <p:fltVal val="0"/>
                                          </p:val>
                                        </p:tav>
                                        <p:tav tm="100000">
                                          <p:val>
                                            <p:fltVal val="45"/>
                                          </p:val>
                                        </p:tav>
                                      </p:tavLst>
                                    </p:anim>
                                    <p:anim calcmode="lin" valueType="num">
                                      <p:cBhvr>
                                        <p:cTn id="34" dur="1000">
                                          <p:stCondLst>
                                            <p:cond delay="0"/>
                                          </p:stCondLst>
                                        </p:cTn>
                                        <p:tgtEl>
                                          <p:spTgt spid="2"/>
                                        </p:tgtEl>
                                        <p:attrNameLst>
                                          <p:attrName>ppt_y</p:attrName>
                                        </p:attrNameLst>
                                      </p:cBhvr>
                                      <p:tavLst>
                                        <p:tav tm="0">
                                          <p:val>
                                            <p:strVal val="ppt_y"/>
                                          </p:val>
                                        </p:tav>
                                        <p:tav tm="100000">
                                          <p:val>
                                            <p:strVal val="ppt_y+1"/>
                                          </p:val>
                                        </p:tav>
                                      </p:tavLst>
                                    </p:anim>
                                    <p:set>
                                      <p:cBhvr>
                                        <p:cTn id="35" dur="1" fill="hold">
                                          <p:stCondLst>
                                            <p:cond delay="999"/>
                                          </p:stCondLst>
                                        </p:cTn>
                                        <p:tgtEl>
                                          <p:spTgt spid="2"/>
                                        </p:tgtEl>
                                        <p:attrNameLst>
                                          <p:attrName>style.visibility</p:attrName>
                                        </p:attrNameLst>
                                      </p:cBhvr>
                                      <p:to>
                                        <p:strVal val="hidden"/>
                                      </p:to>
                                    </p:set>
                                  </p:childTnLst>
                                </p:cTn>
                              </p:par>
                            </p:childTnLst>
                          </p:cTn>
                        </p:par>
                        <p:par>
                          <p:cTn id="36" fill="hold">
                            <p:stCondLst>
                              <p:cond delay="7500"/>
                            </p:stCondLst>
                            <p:childTnLst>
                              <p:par>
                                <p:cTn id="37" presetID="52" presetClass="exit" presetSubtype="0" fill="hold" nodeType="afterEffect">
                                  <p:stCondLst>
                                    <p:cond delay="0"/>
                                  </p:stCondLst>
                                  <p:childTnLst>
                                    <p:animScale>
                                      <p:cBhvr>
                                        <p:cTn id="38" dur="2000" accel="50000">
                                          <p:stCondLst>
                                            <p:cond delay="0"/>
                                          </p:stCondLst>
                                        </p:cTn>
                                        <p:tgtEl>
                                          <p:spTgt spid="3">
                                            <p:txEl>
                                              <p:pRg st="0" end="0"/>
                                            </p:txEl>
                                          </p:spTgt>
                                        </p:tgtEl>
                                      </p:cBhvr>
                                      <p:from x="100000" y="100000"/>
                                      <p:to x="250000" y="250000"/>
                                    </p:animScale>
                                    <p:animMotion origin="layout" path="M 0.0000 0.0000 C 0.03802 0.0 0.1441 0.02341 0.1826 0.0915 C 0.22118 0.15964 0.24705 0.31256 0.2318 0.4083 C 0.21649 0.50394 0.20747 0.57948 0.0908 0.6661 C -0.02552 0.75279 -0.37517 0.88508 -0.4674 0.9289" pathEditMode="relative" ptsTypes="">
                                      <p:cBhvr>
                                        <p:cTn id="39" dur="2000" accel="50000">
                                          <p:stCondLst>
                                            <p:cond delay="0"/>
                                          </p:stCondLst>
                                        </p:cTn>
                                        <p:tgtEl>
                                          <p:spTgt spid="3">
                                            <p:txEl>
                                              <p:pRg st="0" end="0"/>
                                            </p:txEl>
                                          </p:spTgt>
                                        </p:tgtEl>
                                        <p:attrNameLst>
                                          <p:attrName>ppt_x</p:attrName>
                                          <p:attrName>ppt_y</p:attrName>
                                        </p:attrNameLst>
                                      </p:cBhvr>
                                    </p:animMotion>
                                    <p:animEffect transition="out" filter="fade">
                                      <p:cBhvr>
                                        <p:cTn id="40" dur="2000"/>
                                        <p:tgtEl>
                                          <p:spTgt spid="3">
                                            <p:txEl>
                                              <p:pRg st="0" end="0"/>
                                            </p:txEl>
                                          </p:spTgt>
                                        </p:tgtEl>
                                      </p:cBhvr>
                                    </p:animEffect>
                                    <p:set>
                                      <p:cBhvr>
                                        <p:cTn id="41" dur="1" fill="hold">
                                          <p:stCondLst>
                                            <p:cond delay="1999"/>
                                          </p:stCondLst>
                                        </p:cTn>
                                        <p:tgtEl>
                                          <p:spTgt spid="3">
                                            <p:txEl>
                                              <p:pRg st="0" end="0"/>
                                            </p:txEl>
                                          </p:spTgt>
                                        </p:tgtEl>
                                        <p:attrNameLst>
                                          <p:attrName>style.visibility</p:attrName>
                                        </p:attrNameLst>
                                      </p:cBhvr>
                                      <p:to>
                                        <p:strVal val="hidden"/>
                                      </p:to>
                                    </p:set>
                                  </p:childTnLst>
                                </p:cTn>
                              </p:par>
                              <p:par>
                                <p:cTn id="42" presetID="52" presetClass="exit" presetSubtype="0" fill="hold" nodeType="withEffect">
                                  <p:stCondLst>
                                    <p:cond delay="0"/>
                                  </p:stCondLst>
                                  <p:childTnLst>
                                    <p:animScale>
                                      <p:cBhvr>
                                        <p:cTn id="43" dur="2000" accel="50000">
                                          <p:stCondLst>
                                            <p:cond delay="0"/>
                                          </p:stCondLst>
                                        </p:cTn>
                                        <p:tgtEl>
                                          <p:spTgt spid="3">
                                            <p:txEl>
                                              <p:pRg st="1" end="1"/>
                                            </p:txEl>
                                          </p:spTgt>
                                        </p:tgtEl>
                                      </p:cBhvr>
                                      <p:from x="100000" y="100000"/>
                                      <p:to x="250000" y="250000"/>
                                    </p:animScale>
                                    <p:animMotion origin="layout" path="M 0.0000 0.0000 C 0.03802 0.0 0.1441 0.02341 0.1826 0.0915 C 0.22118 0.15964 0.24705 0.31256 0.2318 0.4083 C 0.21649 0.50394 0.20747 0.57948 0.0908 0.6661 C -0.02552 0.75279 -0.37517 0.88508 -0.4674 0.9289" pathEditMode="relative" ptsTypes="">
                                      <p:cBhvr>
                                        <p:cTn id="44" dur="2000" accel="50000">
                                          <p:stCondLst>
                                            <p:cond delay="0"/>
                                          </p:stCondLst>
                                        </p:cTn>
                                        <p:tgtEl>
                                          <p:spTgt spid="3">
                                            <p:txEl>
                                              <p:pRg st="1" end="1"/>
                                            </p:txEl>
                                          </p:spTgt>
                                        </p:tgtEl>
                                        <p:attrNameLst>
                                          <p:attrName>ppt_x</p:attrName>
                                          <p:attrName>ppt_y</p:attrName>
                                        </p:attrNameLst>
                                      </p:cBhvr>
                                    </p:animMotion>
                                    <p:animEffect transition="out" filter="fade">
                                      <p:cBhvr>
                                        <p:cTn id="45" dur="2000"/>
                                        <p:tgtEl>
                                          <p:spTgt spid="3">
                                            <p:txEl>
                                              <p:pRg st="1" end="1"/>
                                            </p:txEl>
                                          </p:spTgt>
                                        </p:tgtEl>
                                      </p:cBhvr>
                                    </p:animEffect>
                                    <p:set>
                                      <p:cBhvr>
                                        <p:cTn id="46" dur="1" fill="hold">
                                          <p:stCondLst>
                                            <p:cond delay="1999"/>
                                          </p:stCondLst>
                                        </p:cTn>
                                        <p:tgtEl>
                                          <p:spTgt spid="3">
                                            <p:txEl>
                                              <p:pRg st="1" end="1"/>
                                            </p:txEl>
                                          </p:spTgt>
                                        </p:tgtEl>
                                        <p:attrNameLst>
                                          <p:attrName>style.visibility</p:attrName>
                                        </p:attrNameLst>
                                      </p:cBhvr>
                                      <p:to>
                                        <p:strVal val="hidden"/>
                                      </p:to>
                                    </p:set>
                                  </p:childTnLst>
                                </p:cTn>
                              </p:par>
                              <p:par>
                                <p:cTn id="47" presetID="52" presetClass="exit" presetSubtype="0" fill="hold" nodeType="withEffect">
                                  <p:stCondLst>
                                    <p:cond delay="0"/>
                                  </p:stCondLst>
                                  <p:childTnLst>
                                    <p:animScale>
                                      <p:cBhvr>
                                        <p:cTn id="48" dur="2000" accel="50000">
                                          <p:stCondLst>
                                            <p:cond delay="0"/>
                                          </p:stCondLst>
                                        </p:cTn>
                                        <p:tgtEl>
                                          <p:spTgt spid="3">
                                            <p:txEl>
                                              <p:pRg st="2" end="2"/>
                                            </p:txEl>
                                          </p:spTgt>
                                        </p:tgtEl>
                                      </p:cBhvr>
                                      <p:from x="100000" y="100000"/>
                                      <p:to x="250000" y="250000"/>
                                    </p:animScale>
                                    <p:animMotion origin="layout" path="M 0.0000 0.0000 C 0.03802 0.0 0.1441 0.02341 0.1826 0.0915 C 0.22118 0.15964 0.24705 0.31256 0.2318 0.4083 C 0.21649 0.50394 0.20747 0.57948 0.0908 0.6661 C -0.02552 0.75279 -0.37517 0.88508 -0.4674 0.9289" pathEditMode="relative" ptsTypes="">
                                      <p:cBhvr>
                                        <p:cTn id="49" dur="2000" accel="50000">
                                          <p:stCondLst>
                                            <p:cond delay="0"/>
                                          </p:stCondLst>
                                        </p:cTn>
                                        <p:tgtEl>
                                          <p:spTgt spid="3">
                                            <p:txEl>
                                              <p:pRg st="2" end="2"/>
                                            </p:txEl>
                                          </p:spTgt>
                                        </p:tgtEl>
                                        <p:attrNameLst>
                                          <p:attrName>ppt_x</p:attrName>
                                          <p:attrName>ppt_y</p:attrName>
                                        </p:attrNameLst>
                                      </p:cBhvr>
                                    </p:animMotion>
                                    <p:animEffect transition="out" filter="fade">
                                      <p:cBhvr>
                                        <p:cTn id="50" dur="2000"/>
                                        <p:tgtEl>
                                          <p:spTgt spid="3">
                                            <p:txEl>
                                              <p:pRg st="2" end="2"/>
                                            </p:txEl>
                                          </p:spTgt>
                                        </p:tgtEl>
                                      </p:cBhvr>
                                    </p:animEffect>
                                    <p:set>
                                      <p:cBhvr>
                                        <p:cTn id="51" dur="1" fill="hold">
                                          <p:stCondLst>
                                            <p:cond delay="1999"/>
                                          </p:stCondLst>
                                        </p:cTn>
                                        <p:tgtEl>
                                          <p:spTgt spid="3">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25470"/>
          </a:xfrm>
        </p:spPr>
        <p:txBody>
          <a:bodyPr>
            <a:normAutofit fontScale="9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Что собой представляет лавсан</a:t>
            </a:r>
          </a:p>
        </p:txBody>
      </p:sp>
      <p:sp>
        <p:nvSpPr>
          <p:cNvPr id="3" name="Содержимое 2"/>
          <p:cNvSpPr>
            <a:spLocks noGrp="1"/>
          </p:cNvSpPr>
          <p:nvPr>
            <p:ph idx="1"/>
          </p:nvPr>
        </p:nvSpPr>
        <p:spPr>
          <a:xfrm>
            <a:off x="457200" y="1142984"/>
            <a:ext cx="8229600" cy="5500726"/>
          </a:xfrm>
        </p:spPr>
        <p:txBody>
          <a:bodyPr>
            <a:normAutofit fontScale="55000" lnSpcReduction="20000"/>
          </a:bodyPr>
          <a:lstStyle/>
          <a:p>
            <a:r>
              <a:rPr lang="ru-RU" dirty="0"/>
              <a:t>На сегодняшний момент лавсан является самым распространенным синтетическим материалом. Вещество, которое используется при его производстве, участвует потом как в изготовлении материала для одежды, так и для изготовления изоляционного материала, хирургических нитей и бутылок из пластика. Лавсан ценится больше всего за свои уникальные свойства – износостойкость, упругость, кроме того, лавсан прекрасно чувствует себя в кислотных и слабощелочных средах, а также имеет хорошую совместимость с большим количеством тканей и биологически индифферентен.</a:t>
            </a:r>
            <a:br>
              <a:rPr lang="ru-RU" dirty="0"/>
            </a:br>
            <a:r>
              <a:rPr lang="ru-RU" dirty="0"/>
              <a:t/>
            </a:r>
            <a:br>
              <a:rPr lang="ru-RU" dirty="0"/>
            </a:br>
            <a:r>
              <a:rPr lang="ru-RU" dirty="0"/>
              <a:t>У лавсана есть еще одно незаменимое свойство – способность выдерживать большие температуры и не деформироваться. Плавится лавсан при температуре свыше двухсот шестидесяти градусов, что гораздо выше, чем у веществ, теряющих свою форму уже при ста градусах. </a:t>
            </a:r>
            <a:br>
              <a:rPr lang="ru-RU" dirty="0"/>
            </a:br>
            <a:r>
              <a:rPr lang="ru-RU" dirty="0"/>
              <a:t/>
            </a:r>
            <a:br>
              <a:rPr lang="ru-RU" dirty="0"/>
            </a:br>
            <a:r>
              <a:rPr lang="ru-RU" i="1" dirty="0"/>
              <a:t>Нити из лавсана нашли свое применения в хирургии, поскольку ткани организма хорошо с ними взаимодействуют, не отторгая, как инородное тело, но и не растворяясь внутри тканей. </a:t>
            </a:r>
            <a:r>
              <a:rPr lang="ru-RU" dirty="0"/>
              <a:t>Таким образом, после операции внешний вид швов не видоизменится, они не деформируются, что часто происходит с обычными хирургическими нитями. </a:t>
            </a:r>
            <a:br>
              <a:rPr lang="ru-RU" dirty="0"/>
            </a:br>
            <a:endParaRPr lang="ru-RU"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par>
                          <p:cTn id="8" fill="hold">
                            <p:stCondLst>
                              <p:cond delay="500"/>
                            </p:stCondLst>
                            <p:childTnLst>
                              <p:par>
                                <p:cTn id="9" presetID="41" presetClass="entr" presetSubtype="0" fill="hold" nodeType="afterEffect">
                                  <p:stCondLst>
                                    <p:cond delay="0"/>
                                  </p:stCondLst>
                                  <p:iterate type="lt">
                                    <p:tmPct val="10000"/>
                                  </p:iterate>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2"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13"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4"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5" dur="500" tmFilter="0,0; .5, 1; 1, 1"/>
                                        <p:tgtEl>
                                          <p:spTgt spid="3">
                                            <p:txEl>
                                              <p:pRg st="0" end="0"/>
                                            </p:txEl>
                                          </p:spTgt>
                                        </p:tgtEl>
                                      </p:cBhvr>
                                    </p:animEffect>
                                  </p:childTnLst>
                                </p:cTn>
                              </p:par>
                            </p:childTnLst>
                          </p:cTn>
                        </p:par>
                        <p:par>
                          <p:cTn id="16" fill="hold">
                            <p:stCondLst>
                              <p:cond delay="49550"/>
                            </p:stCondLst>
                            <p:childTnLst>
                              <p:par>
                                <p:cTn id="17" presetID="49" presetClass="exit" presetSubtype="0" accel="100000" fill="hold" grpId="1" nodeType="afterEffect">
                                  <p:stCondLst>
                                    <p:cond delay="0"/>
                                  </p:stCondLst>
                                  <p:childTnLst>
                                    <p:anim calcmode="lin" valueType="num">
                                      <p:cBhvr>
                                        <p:cTn id="18" dur="500"/>
                                        <p:tgtEl>
                                          <p:spTgt spid="2"/>
                                        </p:tgtEl>
                                        <p:attrNameLst>
                                          <p:attrName>ppt_w</p:attrName>
                                        </p:attrNameLst>
                                      </p:cBhvr>
                                      <p:tavLst>
                                        <p:tav tm="0">
                                          <p:val>
                                            <p:strVal val="ppt_w"/>
                                          </p:val>
                                        </p:tav>
                                        <p:tav tm="100000">
                                          <p:val>
                                            <p:fltVal val="0"/>
                                          </p:val>
                                        </p:tav>
                                      </p:tavLst>
                                    </p:anim>
                                    <p:anim calcmode="lin" valueType="num">
                                      <p:cBhvr>
                                        <p:cTn id="19" dur="500"/>
                                        <p:tgtEl>
                                          <p:spTgt spid="2"/>
                                        </p:tgtEl>
                                        <p:attrNameLst>
                                          <p:attrName>ppt_h</p:attrName>
                                        </p:attrNameLst>
                                      </p:cBhvr>
                                      <p:tavLst>
                                        <p:tav tm="0">
                                          <p:val>
                                            <p:strVal val="ppt_h"/>
                                          </p:val>
                                        </p:tav>
                                        <p:tav tm="100000">
                                          <p:val>
                                            <p:fltVal val="0"/>
                                          </p:val>
                                        </p:tav>
                                      </p:tavLst>
                                    </p:anim>
                                    <p:anim calcmode="lin" valueType="num">
                                      <p:cBhvr>
                                        <p:cTn id="20" dur="500"/>
                                        <p:tgtEl>
                                          <p:spTgt spid="2"/>
                                        </p:tgtEl>
                                        <p:attrNameLst>
                                          <p:attrName>style.rotation</p:attrName>
                                        </p:attrNameLst>
                                      </p:cBhvr>
                                      <p:tavLst>
                                        <p:tav tm="0">
                                          <p:val>
                                            <p:fltVal val="0"/>
                                          </p:val>
                                        </p:tav>
                                        <p:tav tm="100000">
                                          <p:val>
                                            <p:fltVal val="360"/>
                                          </p:val>
                                        </p:tav>
                                      </p:tavLst>
                                    </p:anim>
                                    <p:animEffect transition="out" filter="fade">
                                      <p:cBhvr>
                                        <p:cTn id="21" dur="500"/>
                                        <p:tgtEl>
                                          <p:spTgt spid="2"/>
                                        </p:tgtEl>
                                      </p:cBhvr>
                                    </p:animEffect>
                                    <p:set>
                                      <p:cBhvr>
                                        <p:cTn id="22" dur="1" fill="hold">
                                          <p:stCondLst>
                                            <p:cond delay="499"/>
                                          </p:stCondLst>
                                        </p:cTn>
                                        <p:tgtEl>
                                          <p:spTgt spid="2"/>
                                        </p:tgtEl>
                                        <p:attrNameLst>
                                          <p:attrName>style.visibility</p:attrName>
                                        </p:attrNameLst>
                                      </p:cBhvr>
                                      <p:to>
                                        <p:strVal val="hidden"/>
                                      </p:to>
                                    </p:set>
                                  </p:childTnLst>
                                </p:cTn>
                              </p:par>
                            </p:childTnLst>
                          </p:cTn>
                        </p:par>
                        <p:par>
                          <p:cTn id="23" fill="hold">
                            <p:stCondLst>
                              <p:cond delay="50050"/>
                            </p:stCondLst>
                            <p:childTnLst>
                              <p:par>
                                <p:cTn id="24" presetID="27" presetClass="exit" presetSubtype="0" fill="hold" nodeType="afterEffect">
                                  <p:stCondLst>
                                    <p:cond delay="0"/>
                                  </p:stCondLst>
                                  <p:iterate type="lt">
                                    <p:tmPct val="50000"/>
                                  </p:iterate>
                                  <p:childTnLst>
                                    <p:anim calcmode="discrete" valueType="clr">
                                      <p:cBhvr override="childStyle">
                                        <p:cTn id="25" dur="80"/>
                                        <p:tgtEl>
                                          <p:spTgt spid="3">
                                            <p:txEl>
                                              <p:pRg st="0" end="0"/>
                                            </p:txEl>
                                          </p:spTgt>
                                        </p:tgtEl>
                                        <p:attrNameLst>
                                          <p:attrName>style.color</p:attrName>
                                        </p:attrNameLst>
                                      </p:cBhvr>
                                      <p:tavLst>
                                        <p:tav tm="0">
                                          <p:val>
                                            <p:clrVal>
                                              <a:schemeClr val="hlink"/>
                                            </p:clrVal>
                                          </p:val>
                                        </p:tav>
                                        <p:tav tm="50000">
                                          <p:val>
                                            <p:clrVal>
                                              <a:schemeClr val="accent2"/>
                                            </p:clrVal>
                                          </p:val>
                                        </p:tav>
                                      </p:tavLst>
                                    </p:anim>
                                    <p:anim calcmode="discrete" valueType="clr">
                                      <p:cBhvr>
                                        <p:cTn id="26" dur="80"/>
                                        <p:tgtEl>
                                          <p:spTgt spid="3">
                                            <p:txEl>
                                              <p:pRg st="0" end="0"/>
                                            </p:txEl>
                                          </p:spTgt>
                                        </p:tgtEl>
                                        <p:attrNameLst>
                                          <p:attrName>fillcolor</p:attrName>
                                        </p:attrNameLst>
                                      </p:cBhvr>
                                      <p:tavLst>
                                        <p:tav tm="0">
                                          <p:val>
                                            <p:clrVal>
                                              <a:schemeClr val="hlink"/>
                                            </p:clrVal>
                                          </p:val>
                                        </p:tav>
                                        <p:tav tm="50000">
                                          <p:val>
                                            <p:clrVal>
                                              <a:schemeClr val="accent2"/>
                                            </p:clrVal>
                                          </p:val>
                                        </p:tav>
                                      </p:tavLst>
                                    </p:anim>
                                    <p:set>
                                      <p:cBhvr>
                                        <p:cTn id="27" dur="80"/>
                                        <p:tgtEl>
                                          <p:spTgt spid="3">
                                            <p:txEl>
                                              <p:pRg st="0" end="0"/>
                                            </p:txEl>
                                          </p:spTgt>
                                        </p:tgtEl>
                                        <p:attrNameLst>
                                          <p:attrName>fill.type</p:attrName>
                                        </p:attrNameLst>
                                      </p:cBhvr>
                                      <p:to>
                                        <p:strVal val="solid"/>
                                      </p:to>
                                    </p:set>
                                    <p:set>
                                      <p:cBhvr>
                                        <p:cTn id="28" dur="1" fill="hold">
                                          <p:stCondLst>
                                            <p:cond delay="7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57684" y="7358090"/>
            <a:ext cx="214314" cy="153966"/>
          </a:xfrm>
        </p:spPr>
        <p:txBody>
          <a:bodyPr>
            <a:normAutofit fontScale="90000"/>
          </a:bodyPr>
          <a:lstStyle/>
          <a:p>
            <a:r>
              <a:rPr lang="en-US" dirty="0" smtClean="0"/>
              <a:t>.</a:t>
            </a:r>
            <a:endParaRPr lang="ru-RU" dirty="0"/>
          </a:p>
        </p:txBody>
      </p:sp>
      <p:sp>
        <p:nvSpPr>
          <p:cNvPr id="3" name="Содержимое 2"/>
          <p:cNvSpPr>
            <a:spLocks noGrp="1"/>
          </p:cNvSpPr>
          <p:nvPr>
            <p:ph idx="1"/>
          </p:nvPr>
        </p:nvSpPr>
        <p:spPr>
          <a:xfrm>
            <a:off x="457200" y="214290"/>
            <a:ext cx="8229600" cy="6215106"/>
          </a:xfrm>
        </p:spPr>
        <p:txBody>
          <a:bodyPr>
            <a:normAutofit fontScale="70000" lnSpcReduction="20000"/>
          </a:bodyPr>
          <a:lstStyle/>
          <a:p>
            <a:endParaRPr lang="en-US" dirty="0" smtClean="0"/>
          </a:p>
          <a:p>
            <a:endParaRPr lang="en-US" dirty="0"/>
          </a:p>
          <a:p>
            <a:endParaRPr lang="en-US" dirty="0" smtClean="0"/>
          </a:p>
          <a:p>
            <a:endParaRPr lang="en-US" dirty="0"/>
          </a:p>
          <a:p>
            <a:endParaRPr lang="en-US" dirty="0" smtClean="0"/>
          </a:p>
          <a:p>
            <a:endParaRPr lang="en-US" dirty="0" smtClean="0"/>
          </a:p>
          <a:p>
            <a:r>
              <a:rPr lang="ru-RU" dirty="0" smtClean="0"/>
              <a:t>Кстати</a:t>
            </a:r>
            <a:r>
              <a:rPr lang="ru-RU" dirty="0"/>
              <a:t>, термин «лавсан» это не совсем верное название этого вещества, поскольку по научному оно называется – </a:t>
            </a:r>
            <a:r>
              <a:rPr lang="ru-RU" dirty="0" err="1"/>
              <a:t>полиэтилентерфталат</a:t>
            </a:r>
            <a:r>
              <a:rPr lang="ru-RU" dirty="0"/>
              <a:t>. Лавсаном этот материал и вещество стал называться в честь места своего рождения - Лаборатория Высокомолекулярных Соединений Академии Наук, то есть по первым буквам – «лавсан». </a:t>
            </a:r>
            <a:br>
              <a:rPr lang="ru-RU" dirty="0"/>
            </a:br>
            <a:r>
              <a:rPr lang="ru-RU" dirty="0"/>
              <a:t/>
            </a:r>
            <a:br>
              <a:rPr lang="ru-RU" dirty="0"/>
            </a:br>
            <a:r>
              <a:rPr lang="ru-RU" dirty="0"/>
              <a:t>Между прочим, лавсаном это вещество и материал из него называют только у нас, к примеру, в Великобритании это соединение называется </a:t>
            </a:r>
            <a:r>
              <a:rPr lang="ru-RU" dirty="0" err="1"/>
              <a:t>терилен</a:t>
            </a:r>
            <a:r>
              <a:rPr lang="ru-RU" dirty="0"/>
              <a:t>, в Америке – дакрон, французы называют лавсан </a:t>
            </a:r>
            <a:r>
              <a:rPr lang="ru-RU" dirty="0" err="1"/>
              <a:t>тергалом</a:t>
            </a:r>
            <a:r>
              <a:rPr lang="ru-RU" dirty="0"/>
              <a:t>, а в Германии его знают под названием </a:t>
            </a:r>
            <a:r>
              <a:rPr lang="ru-RU" dirty="0" err="1"/>
              <a:t>тревира</a:t>
            </a:r>
            <a:r>
              <a:rPr lang="ru-RU" dirty="0"/>
              <a:t>. Японцы тоже не остались в стороне, они называют лавсан </a:t>
            </a:r>
            <a:r>
              <a:rPr lang="ru-RU" dirty="0" err="1"/>
              <a:t>тетороном</a:t>
            </a:r>
            <a:r>
              <a:rPr lang="ru-RU" dirty="0"/>
              <a:t>. В общем, у этого материала на самом деле много различных прозвищ – </a:t>
            </a:r>
            <a:r>
              <a:rPr lang="ru-RU" dirty="0" err="1"/>
              <a:t>милар</a:t>
            </a:r>
            <a:r>
              <a:rPr lang="ru-RU" dirty="0"/>
              <a:t>, </a:t>
            </a:r>
            <a:r>
              <a:rPr lang="ru-RU" dirty="0" err="1"/>
              <a:t>мелинекс</a:t>
            </a:r>
            <a:r>
              <a:rPr lang="ru-RU" dirty="0"/>
              <a:t>, полиэстер, </a:t>
            </a:r>
            <a:r>
              <a:rPr lang="ru-RU" dirty="0" err="1"/>
              <a:t>майлар</a:t>
            </a:r>
            <a:r>
              <a:rPr lang="ru-RU" dirty="0"/>
              <a:t>, а все вместе это лавсан.</a:t>
            </a:r>
          </a:p>
        </p:txBody>
      </p:sp>
      <p:pic>
        <p:nvPicPr>
          <p:cNvPr id="4" name="Рисунок 3" descr="Что собой представляет лавсан? ">
            <a:hlinkClick r:id="rId2"/>
          </p:cNvPr>
          <p:cNvPicPr/>
          <p:nvPr/>
        </p:nvPicPr>
        <p:blipFill>
          <a:blip r:embed="rId3" cstate="print"/>
          <a:srcRect/>
          <a:stretch>
            <a:fillRect/>
          </a:stretch>
        </p:blipFill>
        <p:spPr bwMode="auto">
          <a:xfrm>
            <a:off x="3286116" y="428604"/>
            <a:ext cx="2214578" cy="1714512"/>
          </a:xfrm>
          <a:prstGeom prst="rect">
            <a:avLst/>
          </a:prstGeom>
          <a:noFill/>
          <a:ln w="9525">
            <a:noFill/>
            <a:miter lim="800000"/>
            <a:headEnd/>
            <a:tailEnd/>
          </a:ln>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800" decel="100000"/>
                                        <p:tgtEl>
                                          <p:spTgt spid="4"/>
                                        </p:tgtEl>
                                      </p:cBhvr>
                                    </p:animEffect>
                                    <p:anim calcmode="lin" valueType="num">
                                      <p:cBhvr>
                                        <p:cTn id="8" dur="800" decel="100000" fill="hold"/>
                                        <p:tgtEl>
                                          <p:spTgt spid="4"/>
                                        </p:tgtEl>
                                        <p:attrNameLst>
                                          <p:attrName>style.rotation</p:attrName>
                                        </p:attrNameLst>
                                      </p:cBhvr>
                                      <p:tavLst>
                                        <p:tav tm="0">
                                          <p:val>
                                            <p:fltVal val="-90"/>
                                          </p:val>
                                        </p:tav>
                                        <p:tav tm="100000">
                                          <p:val>
                                            <p:fltVal val="0"/>
                                          </p:val>
                                        </p:tav>
                                      </p:tavLst>
                                    </p:anim>
                                    <p:anim calcmode="lin" valueType="num">
                                      <p:cBhvr>
                                        <p:cTn id="9" dur="800" decel="100000" fill="hold"/>
                                        <p:tgtEl>
                                          <p:spTgt spid="4"/>
                                        </p:tgtEl>
                                        <p:attrNameLst>
                                          <p:attrName>ppt_x</p:attrName>
                                        </p:attrNameLst>
                                      </p:cBhvr>
                                      <p:tavLst>
                                        <p:tav tm="0">
                                          <p:val>
                                            <p:strVal val="#ppt_x+0.4"/>
                                          </p:val>
                                        </p:tav>
                                        <p:tav tm="100000">
                                          <p:val>
                                            <p:strVal val="#ppt_x-0.05"/>
                                          </p:val>
                                        </p:tav>
                                      </p:tavLst>
                                    </p:anim>
                                    <p:anim calcmode="lin" valueType="num">
                                      <p:cBhvr>
                                        <p:cTn id="10" dur="800" decel="100000" fill="hold"/>
                                        <p:tgtEl>
                                          <p:spTgt spid="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30" presetClass="entr" presetSubtype="0" fill="hold" grpId="0" nodeType="afterEffect">
                                  <p:stCondLst>
                                    <p:cond delay="0"/>
                                  </p:stCondLst>
                                  <p:iterate type="lt">
                                    <p:tmPct val="0"/>
                                  </p:iterate>
                                  <p:childTnLst>
                                    <p:set>
                                      <p:cBhvr>
                                        <p:cTn id="15" dur="1" fill="hold">
                                          <p:stCondLst>
                                            <p:cond delay="0"/>
                                          </p:stCondLst>
                                        </p:cTn>
                                        <p:tgtEl>
                                          <p:spTgt spid="3">
                                            <p:txEl>
                                              <p:pRg st="6" end="6"/>
                                            </p:txEl>
                                          </p:spTgt>
                                        </p:tgtEl>
                                        <p:attrNameLst>
                                          <p:attrName>style.visibility</p:attrName>
                                        </p:attrNameLst>
                                      </p:cBhvr>
                                      <p:to>
                                        <p:strVal val="visible"/>
                                      </p:to>
                                    </p:set>
                                    <p:animEffect transition="in" filter="fade">
                                      <p:cBhvr>
                                        <p:cTn id="16" dur="800" decel="100000"/>
                                        <p:tgtEl>
                                          <p:spTgt spid="3">
                                            <p:txEl>
                                              <p:pRg st="6" end="6"/>
                                            </p:txEl>
                                          </p:spTgt>
                                        </p:tgtEl>
                                      </p:cBhvr>
                                    </p:animEffect>
                                    <p:anim calcmode="lin" valueType="num">
                                      <p:cBhvr>
                                        <p:cTn id="17" dur="800" decel="100000" fill="hold"/>
                                        <p:tgtEl>
                                          <p:spTgt spid="3">
                                            <p:txEl>
                                              <p:pRg st="6" end="6"/>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3">
                                            <p:txEl>
                                              <p:pRg st="6" end="6"/>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3">
                                            <p:txEl>
                                              <p:pRg st="6" end="6"/>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3">
                                            <p:txEl>
                                              <p:pRg st="6" end="6"/>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3">
                                            <p:txEl>
                                              <p:pRg st="6" end="6"/>
                                            </p:txEl>
                                          </p:spTgt>
                                        </p:tgtEl>
                                        <p:attrNameLst>
                                          <p:attrName>ppt_y</p:attrName>
                                        </p:attrNameLst>
                                      </p:cBhvr>
                                      <p:tavLst>
                                        <p:tav tm="0">
                                          <p:val>
                                            <p:strVal val="#ppt_y+0.1"/>
                                          </p:val>
                                        </p:tav>
                                        <p:tav tm="100000">
                                          <p:val>
                                            <p:strVal val="#ppt_y"/>
                                          </p:val>
                                        </p:tav>
                                      </p:tavLst>
                                    </p:anim>
                                  </p:childTnLst>
                                </p:cTn>
                              </p:par>
                            </p:childTnLst>
                          </p:cTn>
                        </p:par>
                        <p:par>
                          <p:cTn id="22" fill="hold">
                            <p:stCondLst>
                              <p:cond delay="2000"/>
                            </p:stCondLst>
                            <p:childTnLst>
                              <p:par>
                                <p:cTn id="23" presetID="36" presetClass="emph" presetSubtype="0" fill="hold" grpId="1" nodeType="afterEffect">
                                  <p:stCondLst>
                                    <p:cond delay="0"/>
                                  </p:stCondLst>
                                  <p:iterate type="lt">
                                    <p:tmPct val="10000"/>
                                  </p:iterate>
                                  <p:childTnLst>
                                    <p:animScale>
                                      <p:cBhvr>
                                        <p:cTn id="24" dur="250" autoRev="1" fill="hold">
                                          <p:stCondLst>
                                            <p:cond delay="0"/>
                                          </p:stCondLst>
                                        </p:cTn>
                                        <p:tgtEl>
                                          <p:spTgt spid="3">
                                            <p:txEl>
                                              <p:pRg st="6" end="6"/>
                                            </p:txEl>
                                          </p:spTgt>
                                        </p:tgtEl>
                                      </p:cBhvr>
                                      <p:to x="80000" y="100000"/>
                                    </p:animScale>
                                    <p:anim by="(#ppt_w*0.10)" calcmode="lin" valueType="num">
                                      <p:cBhvr>
                                        <p:cTn id="25" dur="250" autoRev="1" fill="hold">
                                          <p:stCondLst>
                                            <p:cond delay="0"/>
                                          </p:stCondLst>
                                        </p:cTn>
                                        <p:tgtEl>
                                          <p:spTgt spid="3">
                                            <p:txEl>
                                              <p:pRg st="6" end="6"/>
                                            </p:txEl>
                                          </p:spTgt>
                                        </p:tgtEl>
                                        <p:attrNameLst>
                                          <p:attrName>ppt_x</p:attrName>
                                        </p:attrNameLst>
                                      </p:cBhvr>
                                    </p:anim>
                                    <p:anim by="(-#ppt_w*0.10)" calcmode="lin" valueType="num">
                                      <p:cBhvr>
                                        <p:cTn id="26" dur="250" autoRev="1" fill="hold">
                                          <p:stCondLst>
                                            <p:cond delay="0"/>
                                          </p:stCondLst>
                                        </p:cTn>
                                        <p:tgtEl>
                                          <p:spTgt spid="3">
                                            <p:txEl>
                                              <p:pRg st="6" end="6"/>
                                            </p:txEl>
                                          </p:spTgt>
                                        </p:tgtEl>
                                        <p:attrNameLst>
                                          <p:attrName>ppt_y</p:attrName>
                                        </p:attrNameLst>
                                      </p:cBhvr>
                                    </p:anim>
                                    <p:animRot by="-480000">
                                      <p:cBhvr>
                                        <p:cTn id="27" dur="250" autoRev="1" fill="hold">
                                          <p:stCondLst>
                                            <p:cond delay="0"/>
                                          </p:stCondLst>
                                        </p:cTn>
                                        <p:tgtEl>
                                          <p:spTgt spid="3">
                                            <p:txEl>
                                              <p:pRg st="6" end="6"/>
                                            </p:txEl>
                                          </p:spTgt>
                                        </p:tgtEl>
                                        <p:attrNameLst>
                                          <p:attrName>r</p:attrName>
                                        </p:attrNameLst>
                                      </p:cBhvr>
                                    </p:animRot>
                                  </p:childTnLst>
                                </p:cTn>
                              </p:par>
                            </p:childTnLst>
                          </p:cTn>
                        </p:par>
                        <p:par>
                          <p:cTn id="28" fill="hold">
                            <p:stCondLst>
                              <p:cond delay="34050"/>
                            </p:stCondLst>
                            <p:childTnLst>
                              <p:par>
                                <p:cTn id="29" presetID="17" presetClass="exit" presetSubtype="10" fill="hold" nodeType="afterEffect">
                                  <p:stCondLst>
                                    <p:cond delay="0"/>
                                  </p:stCondLst>
                                  <p:childTnLst>
                                    <p:anim calcmode="lin" valueType="num">
                                      <p:cBhvr>
                                        <p:cTn id="30" dur="500"/>
                                        <p:tgtEl>
                                          <p:spTgt spid="4"/>
                                        </p:tgtEl>
                                        <p:attrNameLst>
                                          <p:attrName>ppt_w</p:attrName>
                                        </p:attrNameLst>
                                      </p:cBhvr>
                                      <p:tavLst>
                                        <p:tav tm="0">
                                          <p:val>
                                            <p:strVal val="ppt_w"/>
                                          </p:val>
                                        </p:tav>
                                        <p:tav tm="100000">
                                          <p:val>
                                            <p:fltVal val="0"/>
                                          </p:val>
                                        </p:tav>
                                      </p:tavLst>
                                    </p:anim>
                                    <p:anim calcmode="lin" valueType="num">
                                      <p:cBhvr>
                                        <p:cTn id="31" dur="500"/>
                                        <p:tgtEl>
                                          <p:spTgt spid="4"/>
                                        </p:tgtEl>
                                        <p:attrNameLst>
                                          <p:attrName>ppt_h</p:attrName>
                                        </p:attrNameLst>
                                      </p:cBhvr>
                                      <p:tavLst>
                                        <p:tav tm="0">
                                          <p:val>
                                            <p:strVal val="ppt_h"/>
                                          </p:val>
                                        </p:tav>
                                        <p:tav tm="100000">
                                          <p:val>
                                            <p:strVal val="ppt_h"/>
                                          </p:val>
                                        </p:tav>
                                      </p:tavLst>
                                    </p:anim>
                                    <p:set>
                                      <p:cBhvr>
                                        <p:cTn id="32" dur="1" fill="hold">
                                          <p:stCondLst>
                                            <p:cond delay="499"/>
                                          </p:stCondLst>
                                        </p:cTn>
                                        <p:tgtEl>
                                          <p:spTgt spid="4"/>
                                        </p:tgtEl>
                                        <p:attrNameLst>
                                          <p:attrName>style.visibility</p:attrName>
                                        </p:attrNameLst>
                                      </p:cBhvr>
                                      <p:to>
                                        <p:strVal val="hidden"/>
                                      </p:to>
                                    </p:set>
                                  </p:childTnLst>
                                </p:cTn>
                              </p:par>
                            </p:childTnLst>
                          </p:cTn>
                        </p:par>
                        <p:par>
                          <p:cTn id="33" fill="hold">
                            <p:stCondLst>
                              <p:cond delay="34550"/>
                            </p:stCondLst>
                            <p:childTnLst>
                              <p:par>
                                <p:cTn id="34" presetID="21" presetClass="exit" presetSubtype="4" fill="hold" grpId="2" nodeType="afterEffect">
                                  <p:stCondLst>
                                    <p:cond delay="0"/>
                                  </p:stCondLst>
                                  <p:iterate type="lt">
                                    <p:tmPct val="0"/>
                                  </p:iterate>
                                  <p:childTnLst>
                                    <p:animEffect transition="out" filter="wheel(4)">
                                      <p:cBhvr>
                                        <p:cTn id="35" dur="2000"/>
                                        <p:tgtEl>
                                          <p:spTgt spid="3">
                                            <p:txEl>
                                              <p:pRg st="6" end="6"/>
                                            </p:txEl>
                                          </p:spTgt>
                                        </p:tgtEl>
                                      </p:cBhvr>
                                    </p:animEffect>
                                    <p:set>
                                      <p:cBhvr>
                                        <p:cTn id="36" dur="1" fill="hold">
                                          <p:stCondLst>
                                            <p:cond delay="1999"/>
                                          </p:stCondLst>
                                        </p:cTn>
                                        <p:tgtEl>
                                          <p:spTgt spid="3">
                                            <p:txEl>
                                              <p:pRg st="6" end="6"/>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68346"/>
          </a:xfrm>
        </p:spPr>
        <p:txBody>
          <a:bodyP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sz="32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НИТЬ ПЛЕТЕНАЯ ПОЛИЭФИРНАЯ (LAVSAN</a:t>
            </a:r>
            <a:r>
              <a:rPr lang="ru-RU" sz="32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a:t>
            </a:r>
            <a:endParaRPr lang="ru-RU" sz="32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Содержимое 2"/>
          <p:cNvSpPr>
            <a:spLocks noGrp="1"/>
          </p:cNvSpPr>
          <p:nvPr>
            <p:ph idx="1"/>
          </p:nvPr>
        </p:nvSpPr>
        <p:spPr>
          <a:xfrm>
            <a:off x="457200" y="1285860"/>
            <a:ext cx="8229600" cy="5286412"/>
          </a:xfrm>
        </p:spPr>
        <p:txBody>
          <a:bodyPr>
            <a:normAutofit fontScale="62500" lnSpcReduction="20000"/>
          </a:bodyPr>
          <a:lstStyle/>
          <a:p>
            <a:r>
              <a:rPr lang="ru-RU" dirty="0"/>
              <a:t>Лавсан (</a:t>
            </a:r>
            <a:r>
              <a:rPr lang="ru-RU" dirty="0" err="1"/>
              <a:t>Lavsan</a:t>
            </a:r>
            <a:r>
              <a:rPr lang="ru-RU" dirty="0"/>
              <a:t>) – это торговое название волокна из полиэфира. Нити Полиэфир (Лавсан) – это </a:t>
            </a:r>
            <a:r>
              <a:rPr lang="ru-RU" dirty="0" err="1"/>
              <a:t>нерассасывающийся</a:t>
            </a:r>
            <a:r>
              <a:rPr lang="ru-RU" dirty="0"/>
              <a:t> шовный материал. Нити Полиэфир (Лавсан) предназначены для широкого использования в качестве лигатурного и шовного материала при различных оперативных вмешательствах.</a:t>
            </a:r>
          </a:p>
          <a:p>
            <a:r>
              <a:rPr lang="ru-RU" dirty="0"/>
              <a:t>Полиэфир (Лавсан) отличается рядом преимуществ: нить прочна, гибка, обладает отличными манипуляционными характеристиками, надежно держит узел. Полиэфир (Лавсан) биологически инертен, эластичен, реакция тканей на него минимальна. При этом плотное плетение нити Полиэфир (Лавсан, </a:t>
            </a:r>
            <a:r>
              <a:rPr lang="ru-RU" dirty="0" err="1"/>
              <a:t>Lavsan</a:t>
            </a:r>
            <a:r>
              <a:rPr lang="ru-RU" dirty="0"/>
              <a:t>) позволяет снизить шероховатость и </a:t>
            </a:r>
            <a:r>
              <a:rPr lang="ru-RU" dirty="0" err="1"/>
              <a:t>фитильность</a:t>
            </a:r>
            <a:r>
              <a:rPr lang="ru-RU" dirty="0"/>
              <a:t> материала. При наложении швов из нитей полиэфира (лавсана) предпочтительно использовать четыре узла параллельных (I=I=I=I) или перекрестных (</a:t>
            </a:r>
            <a:r>
              <a:rPr lang="ru-RU" dirty="0" err="1"/>
              <a:t>IxIxIxI</a:t>
            </a:r>
            <a:r>
              <a:rPr lang="ru-RU" dirty="0"/>
              <a:t>), имеющих наибольшую прочность и надежность. Полиэфир (Лавсан, </a:t>
            </a:r>
            <a:r>
              <a:rPr lang="ru-RU" dirty="0" err="1"/>
              <a:t>Lavsan</a:t>
            </a:r>
            <a:r>
              <a:rPr lang="ru-RU" dirty="0"/>
              <a:t>) не рекомендуется использовать при операциях на органах мочевыделительной и желчевыделительной системы из-за риска камнеобразования, а также в </a:t>
            </a:r>
            <a:r>
              <a:rPr lang="ru-RU" dirty="0" err="1"/>
              <a:t>бактериально-контаминированных</a:t>
            </a:r>
            <a:r>
              <a:rPr lang="ru-RU" dirty="0"/>
              <a:t> тканях.</a:t>
            </a:r>
          </a:p>
          <a:p>
            <a:r>
              <a:rPr lang="ru-RU" dirty="0"/>
              <a:t>Плетеные нити Полиэфир (Лавсан) выпускаются белого и зеленого цветов.</a:t>
            </a:r>
          </a:p>
          <a:p>
            <a:endParaRPr lang="ru-RU"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8" presetClass="entr" presetSubtype="0" accel="50000" fill="hold" grpId="0" nodeType="afterEffect">
                                  <p:stCondLst>
                                    <p:cond delay="0"/>
                                  </p:stCondLst>
                                  <p:iterate type="lt">
                                    <p:tmPct val="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2"/>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2"/>
                                        </p:tgtEl>
                                        <p:attrNameLst>
                                          <p:attrName>ppt_y</p:attrName>
                                        </p:attrNameLst>
                                      </p:cBhvr>
                                      <p:tavLst>
                                        <p:tav tm="0">
                                          <p:val>
                                            <p:strVal val="#ppt_y"/>
                                          </p:val>
                                        </p:tav>
                                        <p:tav tm="100000">
                                          <p:val>
                                            <p:strVal val="#ppt_y"/>
                                          </p:val>
                                        </p:tav>
                                      </p:tavLst>
                                    </p:anim>
                                    <p:animEffect transition="in" filter="fade">
                                      <p:cBhvr>
                                        <p:cTn id="10" dur="1000"/>
                                        <p:tgtEl>
                                          <p:spTgt spid="2"/>
                                        </p:tgtEl>
                                      </p:cBhvr>
                                    </p:animEffect>
                                  </p:childTnLst>
                                </p:cTn>
                              </p:par>
                            </p:childTnLst>
                          </p:cTn>
                        </p:par>
                        <p:par>
                          <p:cTn id="11" fill="hold">
                            <p:stCondLst>
                              <p:cond delay="1000"/>
                            </p:stCondLst>
                            <p:childTnLst>
                              <p:par>
                                <p:cTn id="12" presetID="48" presetClass="entr" presetSubtype="0" accel="50000" fill="hold" nodeType="afterEffect">
                                  <p:stCondLst>
                                    <p:cond delay="0"/>
                                  </p:stCondLst>
                                  <p:iterate type="lt">
                                    <p:tmPct val="0"/>
                                  </p:iterate>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5"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7" dur="1000"/>
                                        <p:tgtEl>
                                          <p:spTgt spid="3">
                                            <p:txEl>
                                              <p:pRg st="0" end="0"/>
                                            </p:txEl>
                                          </p:spTgt>
                                        </p:tgtEl>
                                      </p:cBhvr>
                                    </p:animEffect>
                                  </p:childTnLst>
                                </p:cTn>
                              </p:par>
                            </p:childTnLst>
                          </p:cTn>
                        </p:par>
                        <p:par>
                          <p:cTn id="18" fill="hold">
                            <p:stCondLst>
                              <p:cond delay="2000"/>
                            </p:stCondLst>
                            <p:childTnLst>
                              <p:par>
                                <p:cTn id="19" presetID="48" presetClass="entr" presetSubtype="0" accel="50000" fill="hold" nodeType="afterEffect">
                                  <p:stCondLst>
                                    <p:cond delay="0"/>
                                  </p:stCondLst>
                                  <p:iterate type="lt">
                                    <p:tmPct val="0"/>
                                  </p:iterate>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1000" fill="hold"/>
                                        <p:tgtEl>
                                          <p:spTgt spid="3">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2" dur="1000" fill="hold"/>
                                        <p:tgtEl>
                                          <p:spTgt spid="3">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4" dur="1000"/>
                                        <p:tgtEl>
                                          <p:spTgt spid="3">
                                            <p:txEl>
                                              <p:pRg st="1" end="1"/>
                                            </p:txEl>
                                          </p:spTgt>
                                        </p:tgtEl>
                                      </p:cBhvr>
                                    </p:animEffect>
                                  </p:childTnLst>
                                </p:cTn>
                              </p:par>
                            </p:childTnLst>
                          </p:cTn>
                        </p:par>
                        <p:par>
                          <p:cTn id="25" fill="hold">
                            <p:stCondLst>
                              <p:cond delay="3000"/>
                            </p:stCondLst>
                            <p:childTnLst>
                              <p:par>
                                <p:cTn id="26" presetID="48" presetClass="entr" presetSubtype="0" accel="50000" fill="hold" nodeType="afterEffect">
                                  <p:stCondLst>
                                    <p:cond delay="0"/>
                                  </p:stCondLst>
                                  <p:iterate type="lt">
                                    <p:tmPct val="0"/>
                                  </p:iterate>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1000" fill="hold"/>
                                        <p:tgtEl>
                                          <p:spTgt spid="3">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9" dur="1000" fill="hold"/>
                                        <p:tgtEl>
                                          <p:spTgt spid="3">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31" dur="1000"/>
                                        <p:tgtEl>
                                          <p:spTgt spid="3">
                                            <p:txEl>
                                              <p:pRg st="2" end="2"/>
                                            </p:txEl>
                                          </p:spTgt>
                                        </p:tgtEl>
                                      </p:cBhvr>
                                    </p:animEffect>
                                  </p:childTnLst>
                                </p:cTn>
                              </p:par>
                            </p:childTnLst>
                          </p:cTn>
                        </p:par>
                        <p:par>
                          <p:cTn id="32" fill="hold">
                            <p:stCondLst>
                              <p:cond delay="4000"/>
                            </p:stCondLst>
                            <p:childTnLst>
                              <p:par>
                                <p:cTn id="33" presetID="36" presetClass="emph" presetSubtype="0" fill="hold" grpId="1" nodeType="afterEffect">
                                  <p:stCondLst>
                                    <p:cond delay="0"/>
                                  </p:stCondLst>
                                  <p:iterate type="lt">
                                    <p:tmPct val="10000"/>
                                  </p:iterate>
                                  <p:childTnLst>
                                    <p:animScale>
                                      <p:cBhvr>
                                        <p:cTn id="34" dur="250" autoRev="1" fill="hold">
                                          <p:stCondLst>
                                            <p:cond delay="0"/>
                                          </p:stCondLst>
                                        </p:cTn>
                                        <p:tgtEl>
                                          <p:spTgt spid="2"/>
                                        </p:tgtEl>
                                      </p:cBhvr>
                                      <p:to x="80000" y="100000"/>
                                    </p:animScale>
                                    <p:anim by="(#ppt_w*0.10)" calcmode="lin" valueType="num">
                                      <p:cBhvr>
                                        <p:cTn id="35" dur="250" autoRev="1" fill="hold">
                                          <p:stCondLst>
                                            <p:cond delay="0"/>
                                          </p:stCondLst>
                                        </p:cTn>
                                        <p:tgtEl>
                                          <p:spTgt spid="2"/>
                                        </p:tgtEl>
                                        <p:attrNameLst>
                                          <p:attrName>ppt_x</p:attrName>
                                        </p:attrNameLst>
                                      </p:cBhvr>
                                    </p:anim>
                                    <p:anim by="(-#ppt_w*0.10)" calcmode="lin" valueType="num">
                                      <p:cBhvr>
                                        <p:cTn id="36" dur="250" autoRev="1" fill="hold">
                                          <p:stCondLst>
                                            <p:cond delay="0"/>
                                          </p:stCondLst>
                                        </p:cTn>
                                        <p:tgtEl>
                                          <p:spTgt spid="2"/>
                                        </p:tgtEl>
                                        <p:attrNameLst>
                                          <p:attrName>ppt_y</p:attrName>
                                        </p:attrNameLst>
                                      </p:cBhvr>
                                    </p:anim>
                                    <p:animRot by="-480000">
                                      <p:cBhvr>
                                        <p:cTn id="37" dur="250" autoRev="1" fill="hold">
                                          <p:stCondLst>
                                            <p:cond delay="0"/>
                                          </p:stCondLst>
                                        </p:cTn>
                                        <p:tgtEl>
                                          <p:spTgt spid="2"/>
                                        </p:tgtEl>
                                        <p:attrNameLst>
                                          <p:attrName>r</p:attrName>
                                        </p:attrNameLst>
                                      </p:cBhvr>
                                    </p:animRot>
                                  </p:childTnLst>
                                </p:cTn>
                              </p:par>
                            </p:childTnLst>
                          </p:cTn>
                        </p:par>
                        <p:par>
                          <p:cTn id="38" fill="hold">
                            <p:stCondLst>
                              <p:cond delay="6000"/>
                            </p:stCondLst>
                            <p:childTnLst>
                              <p:par>
                                <p:cTn id="39" presetID="20" presetClass="emph" presetSubtype="0" fill="hold" nodeType="afterEffect">
                                  <p:stCondLst>
                                    <p:cond delay="0"/>
                                  </p:stCondLst>
                                  <p:iterate type="lt">
                                    <p:tmPct val="10000"/>
                                  </p:iterate>
                                  <p:childTnLst>
                                    <p:set>
                                      <p:cBhvr override="childStyle">
                                        <p:cTn id="40" dur="500" autoRev="1" fill="hold"/>
                                        <p:tgtEl>
                                          <p:spTgt spid="3">
                                            <p:txEl>
                                              <p:pRg st="0" end="0"/>
                                            </p:txEl>
                                          </p:spTgt>
                                        </p:tgtEl>
                                        <p:attrNameLst>
                                          <p:attrName>style.color</p:attrName>
                                        </p:attrNameLst>
                                      </p:cBhvr>
                                      <p:to>
                                        <p:clrVal>
                                          <a:schemeClr val="accent2"/>
                                        </p:clrVal>
                                      </p:to>
                                    </p:set>
                                    <p:set>
                                      <p:cBhvr>
                                        <p:cTn id="41" dur="500" autoRev="1" fill="hold"/>
                                        <p:tgtEl>
                                          <p:spTgt spid="3">
                                            <p:txEl>
                                              <p:pRg st="0" end="0"/>
                                            </p:txEl>
                                          </p:spTgt>
                                        </p:tgtEl>
                                        <p:attrNameLst>
                                          <p:attrName>fillcolor</p:attrName>
                                        </p:attrNameLst>
                                      </p:cBhvr>
                                      <p:to>
                                        <p:clrVal>
                                          <a:schemeClr val="accent2"/>
                                        </p:clrVal>
                                      </p:to>
                                    </p:set>
                                    <p:set>
                                      <p:cBhvr>
                                        <p:cTn id="42" dur="500" autoRev="1" fill="hold"/>
                                        <p:tgtEl>
                                          <p:spTgt spid="3">
                                            <p:txEl>
                                              <p:pRg st="0" end="0"/>
                                            </p:txEl>
                                          </p:spTgt>
                                        </p:tgtEl>
                                        <p:attrNameLst>
                                          <p:attrName>fill.type</p:attrName>
                                        </p:attrNameLst>
                                      </p:cBhvr>
                                      <p:to>
                                        <p:strVal val="solid"/>
                                      </p:to>
                                    </p:set>
                                  </p:childTnLst>
                                </p:cTn>
                              </p:par>
                            </p:childTnLst>
                          </p:cTn>
                        </p:par>
                        <p:par>
                          <p:cTn id="43" fill="hold">
                            <p:stCondLst>
                              <p:cond delay="31000"/>
                            </p:stCondLst>
                            <p:childTnLst>
                              <p:par>
                                <p:cTn id="44" presetID="20" presetClass="emph" presetSubtype="0" fill="hold" nodeType="afterEffect">
                                  <p:stCondLst>
                                    <p:cond delay="0"/>
                                  </p:stCondLst>
                                  <p:iterate type="lt">
                                    <p:tmPct val="10000"/>
                                  </p:iterate>
                                  <p:childTnLst>
                                    <p:set>
                                      <p:cBhvr override="childStyle">
                                        <p:cTn id="45" dur="500" autoRev="1" fill="hold"/>
                                        <p:tgtEl>
                                          <p:spTgt spid="3">
                                            <p:txEl>
                                              <p:pRg st="1" end="1"/>
                                            </p:txEl>
                                          </p:spTgt>
                                        </p:tgtEl>
                                        <p:attrNameLst>
                                          <p:attrName>style.color</p:attrName>
                                        </p:attrNameLst>
                                      </p:cBhvr>
                                      <p:to>
                                        <p:clrVal>
                                          <a:schemeClr val="accent2"/>
                                        </p:clrVal>
                                      </p:to>
                                    </p:set>
                                    <p:set>
                                      <p:cBhvr>
                                        <p:cTn id="46" dur="500" autoRev="1" fill="hold"/>
                                        <p:tgtEl>
                                          <p:spTgt spid="3">
                                            <p:txEl>
                                              <p:pRg st="1" end="1"/>
                                            </p:txEl>
                                          </p:spTgt>
                                        </p:tgtEl>
                                        <p:attrNameLst>
                                          <p:attrName>fillcolor</p:attrName>
                                        </p:attrNameLst>
                                      </p:cBhvr>
                                      <p:to>
                                        <p:clrVal>
                                          <a:schemeClr val="accent2"/>
                                        </p:clrVal>
                                      </p:to>
                                    </p:set>
                                    <p:set>
                                      <p:cBhvr>
                                        <p:cTn id="47" dur="500" autoRev="1" fill="hold"/>
                                        <p:tgtEl>
                                          <p:spTgt spid="3">
                                            <p:txEl>
                                              <p:pRg st="1" end="1"/>
                                            </p:txEl>
                                          </p:spTgt>
                                        </p:tgtEl>
                                        <p:attrNameLst>
                                          <p:attrName>fill.type</p:attrName>
                                        </p:attrNameLst>
                                      </p:cBhvr>
                                      <p:to>
                                        <p:strVal val="solid"/>
                                      </p:to>
                                    </p:set>
                                  </p:childTnLst>
                                </p:cTn>
                              </p:par>
                            </p:childTnLst>
                          </p:cTn>
                        </p:par>
                        <p:par>
                          <p:cTn id="48" fill="hold">
                            <p:stCondLst>
                              <p:cond delay="97000"/>
                            </p:stCondLst>
                            <p:childTnLst>
                              <p:par>
                                <p:cTn id="49" presetID="20" presetClass="emph" presetSubtype="0" fill="hold" nodeType="afterEffect">
                                  <p:stCondLst>
                                    <p:cond delay="0"/>
                                  </p:stCondLst>
                                  <p:iterate type="lt">
                                    <p:tmPct val="10000"/>
                                  </p:iterate>
                                  <p:childTnLst>
                                    <p:set>
                                      <p:cBhvr override="childStyle">
                                        <p:cTn id="50" dur="500" autoRev="1" fill="hold"/>
                                        <p:tgtEl>
                                          <p:spTgt spid="3">
                                            <p:txEl>
                                              <p:pRg st="2" end="2"/>
                                            </p:txEl>
                                          </p:spTgt>
                                        </p:tgtEl>
                                        <p:attrNameLst>
                                          <p:attrName>style.color</p:attrName>
                                        </p:attrNameLst>
                                      </p:cBhvr>
                                      <p:to>
                                        <p:clrVal>
                                          <a:schemeClr val="accent2"/>
                                        </p:clrVal>
                                      </p:to>
                                    </p:set>
                                    <p:set>
                                      <p:cBhvr>
                                        <p:cTn id="51" dur="500" autoRev="1" fill="hold"/>
                                        <p:tgtEl>
                                          <p:spTgt spid="3">
                                            <p:txEl>
                                              <p:pRg st="2" end="2"/>
                                            </p:txEl>
                                          </p:spTgt>
                                        </p:tgtEl>
                                        <p:attrNameLst>
                                          <p:attrName>fillcolor</p:attrName>
                                        </p:attrNameLst>
                                      </p:cBhvr>
                                      <p:to>
                                        <p:clrVal>
                                          <a:schemeClr val="accent2"/>
                                        </p:clrVal>
                                      </p:to>
                                    </p:set>
                                    <p:set>
                                      <p:cBhvr>
                                        <p:cTn id="52" dur="500" autoRev="1" fill="hold"/>
                                        <p:tgtEl>
                                          <p:spTgt spid="3">
                                            <p:txEl>
                                              <p:pRg st="2" end="2"/>
                                            </p:txEl>
                                          </p:spTgt>
                                        </p:tgtEl>
                                        <p:attrNameLst>
                                          <p:attrName>fill.type</p:attrName>
                                        </p:attrNameLst>
                                      </p:cBhvr>
                                      <p:to>
                                        <p:strVal val="solid"/>
                                      </p:to>
                                    </p:set>
                                  </p:childTnLst>
                                </p:cTn>
                              </p:par>
                            </p:childTnLst>
                          </p:cTn>
                        </p:par>
                        <p:par>
                          <p:cTn id="53" fill="hold">
                            <p:stCondLst>
                              <p:cond delay="104000"/>
                            </p:stCondLst>
                            <p:childTnLst>
                              <p:par>
                                <p:cTn id="54" presetID="34" presetClass="exit" presetSubtype="0" fill="hold" grpId="2" nodeType="afterEffect">
                                  <p:stCondLst>
                                    <p:cond delay="0"/>
                                  </p:stCondLst>
                                  <p:iterate type="lt">
                                    <p:tmPct val="0"/>
                                  </p:iterate>
                                  <p:childTnLst>
                                    <p:anim from="(ppt_x)" to="(ppt_x+1)" calcmode="lin" valueType="num">
                                      <p:cBhvr>
                                        <p:cTn id="55" dur="1000">
                                          <p:stCondLst>
                                            <p:cond delay="0"/>
                                          </p:stCondLst>
                                        </p:cTn>
                                        <p:tgtEl>
                                          <p:spTgt spid="2"/>
                                        </p:tgtEl>
                                        <p:attrNameLst>
                                          <p:attrName>ppt_x</p:attrName>
                                        </p:attrNameLst>
                                      </p:cBhvr>
                                    </p:anim>
                                    <p:anim from="0" to="-1.0" calcmode="lin" valueType="num">
                                      <p:cBhvr>
                                        <p:cTn id="56" dur="200" accel="50000">
                                          <p:stCondLst>
                                            <p:cond delay="0"/>
                                          </p:stCondLst>
                                        </p:cTn>
                                        <p:tgtEl>
                                          <p:spTgt spid="2"/>
                                        </p:tgtEl>
                                        <p:attrNameLst>
                                          <p:attrName>xshear</p:attrName>
                                        </p:attrNameLst>
                                      </p:cBhvr>
                                    </p:anim>
                                    <p:set>
                                      <p:cBhvr>
                                        <p:cTn id="57" dur="800">
                                          <p:stCondLst>
                                            <p:cond delay="200"/>
                                          </p:stCondLst>
                                        </p:cTn>
                                        <p:tgtEl>
                                          <p:spTgt spid="2"/>
                                        </p:tgtEl>
                                        <p:attrNameLst>
                                          <p:attrName>xshear</p:attrName>
                                        </p:attrNameLst>
                                      </p:cBhvr>
                                      <p:to>
                                        <p:strVal val="-1.0"/>
                                      </p:to>
                                    </p:set>
                                    <p:set>
                                      <p:cBhvr>
                                        <p:cTn id="58" dur="1" fill="hold">
                                          <p:stCondLst>
                                            <p:cond delay="999"/>
                                          </p:stCondLst>
                                        </p:cTn>
                                        <p:tgtEl>
                                          <p:spTgt spid="2"/>
                                        </p:tgtEl>
                                        <p:attrNameLst>
                                          <p:attrName>style.visibility</p:attrName>
                                        </p:attrNameLst>
                                      </p:cBhvr>
                                      <p:to>
                                        <p:strVal val="hidden"/>
                                      </p:to>
                                    </p:set>
                                  </p:childTnLst>
                                </p:cTn>
                              </p:par>
                            </p:childTnLst>
                          </p:cTn>
                        </p:par>
                        <p:par>
                          <p:cTn id="59" fill="hold">
                            <p:stCondLst>
                              <p:cond delay="105000"/>
                            </p:stCondLst>
                            <p:childTnLst>
                              <p:par>
                                <p:cTn id="60" presetID="28" presetClass="exit" presetSubtype="0" fill="hold" grpId="0" nodeType="afterEffect">
                                  <p:stCondLst>
                                    <p:cond delay="0"/>
                                  </p:stCondLst>
                                  <p:iterate type="lt">
                                    <p:tmPct val="0"/>
                                  </p:iterate>
                                  <p:childTnLst>
                                    <p:anim calcmode="lin" valueType="num">
                                      <p:cBhvr>
                                        <p:cTn id="61" dur="15000"/>
                                        <p:tgtEl>
                                          <p:spTgt spid="3">
                                            <p:txEl>
                                              <p:pRg st="0" end="0"/>
                                            </p:txEl>
                                          </p:spTgt>
                                        </p:tgtEl>
                                        <p:attrNameLst>
                                          <p:attrName>ppt_x</p:attrName>
                                        </p:attrNameLst>
                                      </p:cBhvr>
                                      <p:tavLst>
                                        <p:tav tm="0">
                                          <p:val>
                                            <p:strVal val="ppt_x"/>
                                          </p:val>
                                        </p:tav>
                                        <p:tav tm="100000">
                                          <p:val>
                                            <p:strVal val="ppt_x"/>
                                          </p:val>
                                        </p:tav>
                                      </p:tavLst>
                                    </p:anim>
                                    <p:anim calcmode="lin" valueType="num">
                                      <p:cBhvr>
                                        <p:cTn id="62" dur="15000"/>
                                        <p:tgtEl>
                                          <p:spTgt spid="3">
                                            <p:txEl>
                                              <p:pRg st="0" end="0"/>
                                            </p:txEl>
                                          </p:spTgt>
                                        </p:tgtEl>
                                        <p:attrNameLst>
                                          <p:attrName>ppt_y</p:attrName>
                                        </p:attrNameLst>
                                      </p:cBhvr>
                                      <p:tavLst>
                                        <p:tav tm="0">
                                          <p:val>
                                            <p:strVal val="ppt_y-1"/>
                                          </p:val>
                                        </p:tav>
                                        <p:tav tm="100000">
                                          <p:val>
                                            <p:strVal val="ppt_y+1"/>
                                          </p:val>
                                        </p:tav>
                                      </p:tavLst>
                                    </p:anim>
                                    <p:set>
                                      <p:cBhvr>
                                        <p:cTn id="63" dur="1" fill="hold">
                                          <p:stCondLst>
                                            <p:cond delay="14999"/>
                                          </p:stCondLst>
                                        </p:cTn>
                                        <p:tgtEl>
                                          <p:spTgt spid="3">
                                            <p:txEl>
                                              <p:pRg st="0" end="0"/>
                                            </p:txEl>
                                          </p:spTgt>
                                        </p:tgtEl>
                                        <p:attrNameLst>
                                          <p:attrName>style.visibility</p:attrName>
                                        </p:attrNameLst>
                                      </p:cBhvr>
                                      <p:to>
                                        <p:strVal val="hidden"/>
                                      </p:to>
                                    </p:set>
                                  </p:childTnLst>
                                </p:cTn>
                              </p:par>
                            </p:childTnLst>
                          </p:cTn>
                        </p:par>
                        <p:par>
                          <p:cTn id="64" fill="hold">
                            <p:stCondLst>
                              <p:cond delay="120000"/>
                            </p:stCondLst>
                            <p:childTnLst>
                              <p:par>
                                <p:cTn id="65" presetID="28" presetClass="exit" presetSubtype="0" fill="hold" grpId="0" nodeType="afterEffect">
                                  <p:stCondLst>
                                    <p:cond delay="0"/>
                                  </p:stCondLst>
                                  <p:iterate type="lt">
                                    <p:tmPct val="0"/>
                                  </p:iterate>
                                  <p:childTnLst>
                                    <p:anim calcmode="lin" valueType="num">
                                      <p:cBhvr>
                                        <p:cTn id="66" dur="15000"/>
                                        <p:tgtEl>
                                          <p:spTgt spid="3">
                                            <p:txEl>
                                              <p:pRg st="1" end="1"/>
                                            </p:txEl>
                                          </p:spTgt>
                                        </p:tgtEl>
                                        <p:attrNameLst>
                                          <p:attrName>ppt_x</p:attrName>
                                        </p:attrNameLst>
                                      </p:cBhvr>
                                      <p:tavLst>
                                        <p:tav tm="0">
                                          <p:val>
                                            <p:strVal val="ppt_x"/>
                                          </p:val>
                                        </p:tav>
                                        <p:tav tm="100000">
                                          <p:val>
                                            <p:strVal val="ppt_x"/>
                                          </p:val>
                                        </p:tav>
                                      </p:tavLst>
                                    </p:anim>
                                    <p:anim calcmode="lin" valueType="num">
                                      <p:cBhvr>
                                        <p:cTn id="67" dur="15000"/>
                                        <p:tgtEl>
                                          <p:spTgt spid="3">
                                            <p:txEl>
                                              <p:pRg st="1" end="1"/>
                                            </p:txEl>
                                          </p:spTgt>
                                        </p:tgtEl>
                                        <p:attrNameLst>
                                          <p:attrName>ppt_y</p:attrName>
                                        </p:attrNameLst>
                                      </p:cBhvr>
                                      <p:tavLst>
                                        <p:tav tm="0">
                                          <p:val>
                                            <p:strVal val="ppt_y-1"/>
                                          </p:val>
                                        </p:tav>
                                        <p:tav tm="100000">
                                          <p:val>
                                            <p:strVal val="ppt_y+1"/>
                                          </p:val>
                                        </p:tav>
                                      </p:tavLst>
                                    </p:anim>
                                    <p:set>
                                      <p:cBhvr>
                                        <p:cTn id="68" dur="1" fill="hold">
                                          <p:stCondLst>
                                            <p:cond delay="14999"/>
                                          </p:stCondLst>
                                        </p:cTn>
                                        <p:tgtEl>
                                          <p:spTgt spid="3">
                                            <p:txEl>
                                              <p:pRg st="1" end="1"/>
                                            </p:txEl>
                                          </p:spTgt>
                                        </p:tgtEl>
                                        <p:attrNameLst>
                                          <p:attrName>style.visibility</p:attrName>
                                        </p:attrNameLst>
                                      </p:cBhvr>
                                      <p:to>
                                        <p:strVal val="hidden"/>
                                      </p:to>
                                    </p:set>
                                  </p:childTnLst>
                                </p:cTn>
                              </p:par>
                            </p:childTnLst>
                          </p:cTn>
                        </p:par>
                        <p:par>
                          <p:cTn id="69" fill="hold">
                            <p:stCondLst>
                              <p:cond delay="135000"/>
                            </p:stCondLst>
                            <p:childTnLst>
                              <p:par>
                                <p:cTn id="70" presetID="28" presetClass="exit" presetSubtype="0" fill="hold" grpId="0" nodeType="afterEffect">
                                  <p:stCondLst>
                                    <p:cond delay="0"/>
                                  </p:stCondLst>
                                  <p:iterate type="lt">
                                    <p:tmPct val="0"/>
                                  </p:iterate>
                                  <p:childTnLst>
                                    <p:anim calcmode="lin" valueType="num">
                                      <p:cBhvr>
                                        <p:cTn id="71" dur="15000"/>
                                        <p:tgtEl>
                                          <p:spTgt spid="3">
                                            <p:txEl>
                                              <p:pRg st="2" end="2"/>
                                            </p:txEl>
                                          </p:spTgt>
                                        </p:tgtEl>
                                        <p:attrNameLst>
                                          <p:attrName>ppt_x</p:attrName>
                                        </p:attrNameLst>
                                      </p:cBhvr>
                                      <p:tavLst>
                                        <p:tav tm="0">
                                          <p:val>
                                            <p:strVal val="ppt_x"/>
                                          </p:val>
                                        </p:tav>
                                        <p:tav tm="100000">
                                          <p:val>
                                            <p:strVal val="ppt_x"/>
                                          </p:val>
                                        </p:tav>
                                      </p:tavLst>
                                    </p:anim>
                                    <p:anim calcmode="lin" valueType="num">
                                      <p:cBhvr>
                                        <p:cTn id="72" dur="15000"/>
                                        <p:tgtEl>
                                          <p:spTgt spid="3">
                                            <p:txEl>
                                              <p:pRg st="2" end="2"/>
                                            </p:txEl>
                                          </p:spTgt>
                                        </p:tgtEl>
                                        <p:attrNameLst>
                                          <p:attrName>ppt_y</p:attrName>
                                        </p:attrNameLst>
                                      </p:cBhvr>
                                      <p:tavLst>
                                        <p:tav tm="0">
                                          <p:val>
                                            <p:strVal val="ppt_y-1"/>
                                          </p:val>
                                        </p:tav>
                                        <p:tav tm="100000">
                                          <p:val>
                                            <p:strVal val="ppt_y+1"/>
                                          </p:val>
                                        </p:tav>
                                      </p:tavLst>
                                    </p:anim>
                                    <p:set>
                                      <p:cBhvr>
                                        <p:cTn id="73" dur="1" fill="hold">
                                          <p:stCondLst>
                                            <p:cond delay="14999"/>
                                          </p:stCondLst>
                                        </p:cTn>
                                        <p:tgtEl>
                                          <p:spTgt spid="3">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P spid="3" grpId="0" build="allAtOnce"/>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4032"/>
          </a:xfrm>
        </p:spPr>
        <p:txBody>
          <a:bodyPr>
            <a:normAutofit fontScale="9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Лавсан</a:t>
            </a:r>
            <a:endParaRPr lang="ru-RU"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Содержимое 2"/>
          <p:cNvSpPr>
            <a:spLocks noGrp="1"/>
          </p:cNvSpPr>
          <p:nvPr>
            <p:ph idx="1"/>
          </p:nvPr>
        </p:nvSpPr>
        <p:spPr>
          <a:xfrm>
            <a:off x="428596" y="1000108"/>
            <a:ext cx="8229600" cy="5572164"/>
          </a:xfrm>
        </p:spPr>
        <p:txBody>
          <a:bodyPr>
            <a:normAutofit fontScale="55000" lnSpcReduction="20000"/>
          </a:bodyPr>
          <a:lstStyle/>
          <a:p>
            <a:pPr fontAlgn="t"/>
            <a:r>
              <a:rPr lang="ru-RU" i="1" dirty="0"/>
              <a:t>нить лавсановая (полиэфирная) </a:t>
            </a:r>
            <a:r>
              <a:rPr lang="ru-RU" i="1" dirty="0" smtClean="0"/>
              <a:t>плетеная</a:t>
            </a:r>
            <a:endParaRPr lang="en-US" b="1" dirty="0" smtClean="0"/>
          </a:p>
          <a:p>
            <a:pPr fontAlgn="t"/>
            <a:endParaRPr lang="en-US" b="1" dirty="0" smtClean="0"/>
          </a:p>
          <a:p>
            <a:pPr fontAlgn="t"/>
            <a:endParaRPr lang="en-US" b="1" dirty="0" smtClean="0"/>
          </a:p>
          <a:p>
            <a:pPr fontAlgn="t"/>
            <a:endParaRPr lang="en-US" b="1" dirty="0"/>
          </a:p>
          <a:p>
            <a:pPr fontAlgn="t"/>
            <a:endParaRPr lang="en-US" b="1" dirty="0" smtClean="0"/>
          </a:p>
          <a:p>
            <a:pPr fontAlgn="t"/>
            <a:r>
              <a:rPr lang="ru-RU" b="1" dirty="0" smtClean="0"/>
              <a:t>Аналоги</a:t>
            </a:r>
            <a:r>
              <a:rPr lang="ru-RU" b="1" dirty="0"/>
              <a:t>:</a:t>
            </a:r>
            <a:r>
              <a:rPr lang="ru-RU" dirty="0"/>
              <a:t>  </a:t>
            </a:r>
            <a:r>
              <a:rPr lang="ru-RU" dirty="0" err="1"/>
              <a:t>Dacron</a:t>
            </a:r>
            <a:r>
              <a:rPr lang="ru-RU" dirty="0"/>
              <a:t> (Дакрон), </a:t>
            </a:r>
            <a:r>
              <a:rPr lang="ru-RU" dirty="0" err="1"/>
              <a:t>Mersilen</a:t>
            </a:r>
            <a:r>
              <a:rPr lang="ru-RU" dirty="0"/>
              <a:t> (</a:t>
            </a:r>
            <a:r>
              <a:rPr lang="ru-RU" dirty="0" err="1"/>
              <a:t>Мерсилен</a:t>
            </a:r>
            <a:r>
              <a:rPr lang="ru-RU" dirty="0"/>
              <a:t>), </a:t>
            </a:r>
            <a:r>
              <a:rPr lang="ru-RU" dirty="0" err="1"/>
              <a:t>Polyester</a:t>
            </a:r>
            <a:r>
              <a:rPr lang="ru-RU" dirty="0"/>
              <a:t> (Полиэстер), </a:t>
            </a:r>
            <a:r>
              <a:rPr lang="ru-RU" dirty="0" err="1"/>
              <a:t>Dagrofil</a:t>
            </a:r>
            <a:r>
              <a:rPr lang="ru-RU" dirty="0"/>
              <a:t> (</a:t>
            </a:r>
            <a:r>
              <a:rPr lang="ru-RU" dirty="0" err="1"/>
              <a:t>Дагрофил</a:t>
            </a:r>
            <a:r>
              <a:rPr lang="ru-RU" dirty="0"/>
              <a:t>)</a:t>
            </a:r>
          </a:p>
          <a:p>
            <a:pPr fontAlgn="t"/>
            <a:r>
              <a:rPr lang="ru-RU" b="1" dirty="0"/>
              <a:t>Состав:</a:t>
            </a:r>
            <a:r>
              <a:rPr lang="ru-RU" dirty="0"/>
              <a:t> полиэтилентерефталат (полиэфир, лавсан) </a:t>
            </a:r>
            <a:br>
              <a:rPr lang="ru-RU" dirty="0"/>
            </a:br>
            <a:r>
              <a:rPr lang="ru-RU" b="1" dirty="0"/>
              <a:t>Цвет:</a:t>
            </a:r>
            <a:r>
              <a:rPr lang="ru-RU" dirty="0"/>
              <a:t> зеленый, белый</a:t>
            </a:r>
            <a:br>
              <a:rPr lang="ru-RU" dirty="0"/>
            </a:br>
            <a:r>
              <a:rPr lang="ru-RU" b="1" dirty="0"/>
              <a:t>Реакция тканей:</a:t>
            </a:r>
            <a:r>
              <a:rPr lang="ru-RU" dirty="0"/>
              <a:t> минимальная</a:t>
            </a:r>
          </a:p>
          <a:p>
            <a:pPr fontAlgn="t"/>
            <a:r>
              <a:rPr lang="ru-RU" b="1" dirty="0"/>
              <a:t>Преимущества:</a:t>
            </a:r>
            <a:r>
              <a:rPr lang="ru-RU" dirty="0"/>
              <a:t> Нить прочна, гибка, удобна в манипуляциях, надежно держит узел. </a:t>
            </a:r>
          </a:p>
          <a:p>
            <a:pPr fontAlgn="t"/>
            <a:r>
              <a:rPr lang="ru-RU" b="1" dirty="0"/>
              <a:t>Показания:</a:t>
            </a:r>
            <a:r>
              <a:rPr lang="ru-RU" dirty="0"/>
              <a:t> Широкая область применения для аппроксимации тканей и наложения лигатур. </a:t>
            </a:r>
          </a:p>
          <a:p>
            <a:pPr fontAlgn="t"/>
            <a:r>
              <a:rPr lang="ru-RU" b="1" dirty="0"/>
              <a:t>Противопоказания:</a:t>
            </a:r>
            <a:r>
              <a:rPr lang="ru-RU" dirty="0"/>
              <a:t> Не рекомендована для использования при операциях на органах мочевыделительной и желчевыделительной системы (риск камнеобразования), а также в </a:t>
            </a:r>
            <a:r>
              <a:rPr lang="ru-RU" dirty="0" err="1"/>
              <a:t>бактериально-контаминированных</a:t>
            </a:r>
            <a:r>
              <a:rPr lang="ru-RU" dirty="0"/>
              <a:t> тканях. </a:t>
            </a:r>
          </a:p>
          <a:p>
            <a:pPr fontAlgn="t"/>
            <a:r>
              <a:rPr lang="ru-RU" dirty="0"/>
              <a:t>Особенности: Нить обладает </a:t>
            </a:r>
            <a:r>
              <a:rPr lang="ru-RU" dirty="0" err="1"/>
              <a:t>фитильностью</a:t>
            </a:r>
            <a:r>
              <a:rPr lang="ru-RU" dirty="0"/>
              <a:t>, капиллярностью и «пилящим» эффектом при прохождении через ткани.</a:t>
            </a:r>
          </a:p>
          <a:p>
            <a:pPr fontAlgn="t"/>
            <a:r>
              <a:rPr lang="ru-RU" b="1" dirty="0"/>
              <a:t>Стерилизация:</a:t>
            </a:r>
            <a:r>
              <a:rPr lang="ru-RU" dirty="0"/>
              <a:t> радиационная (R)</a:t>
            </a:r>
          </a:p>
          <a:p>
            <a:endParaRPr lang="ru-RU" dirty="0"/>
          </a:p>
        </p:txBody>
      </p:sp>
      <p:pic>
        <p:nvPicPr>
          <p:cNvPr id="4" name="Рисунок 3" descr="http://www.lintex.ru/CatalogImages/Image/image_pr/lavsan_resize.jpg"/>
          <p:cNvPicPr/>
          <p:nvPr/>
        </p:nvPicPr>
        <p:blipFill>
          <a:blip r:embed="rId2" cstate="print"/>
          <a:srcRect/>
          <a:stretch>
            <a:fillRect/>
          </a:stretch>
        </p:blipFill>
        <p:spPr bwMode="auto">
          <a:xfrm>
            <a:off x="5715008" y="857232"/>
            <a:ext cx="2500330" cy="1571636"/>
          </a:xfrm>
          <a:prstGeom prst="rect">
            <a:avLst/>
          </a:prstGeom>
          <a:ln>
            <a:noFill/>
          </a:ln>
          <a:effectLst>
            <a:softEdge rad="112500"/>
          </a:effectLst>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par>
                          <p:cTn id="8" fill="hold">
                            <p:stCondLst>
                              <p:cond delay="2000"/>
                            </p:stCondLst>
                            <p:childTnLst>
                              <p:par>
                                <p:cTn id="9" presetID="41" presetClass="entr" presetSubtype="0" fill="hold" grpId="0" nodeType="afterEffect">
                                  <p:stCondLst>
                                    <p:cond delay="0"/>
                                  </p:stCondLst>
                                  <p:iterate type="lt">
                                    <p:tmPct val="10000"/>
                                  </p:iterate>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2"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13"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4"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5" dur="500" tmFilter="0,0; .5, 1; 1, 1"/>
                                        <p:tgtEl>
                                          <p:spTgt spid="3">
                                            <p:txEl>
                                              <p:pRg st="0" end="0"/>
                                            </p:txEl>
                                          </p:spTgt>
                                        </p:tgtEl>
                                      </p:cBhvr>
                                    </p:animEffect>
                                  </p:childTnLst>
                                </p:cTn>
                              </p:par>
                            </p:childTnLst>
                          </p:cTn>
                        </p:par>
                        <p:par>
                          <p:cTn id="16" fill="hold">
                            <p:stCondLst>
                              <p:cond delay="4200"/>
                            </p:stCondLst>
                            <p:childTnLst>
                              <p:par>
                                <p:cTn id="17" presetID="41" presetClass="entr" presetSubtype="0" fill="hold" grpId="0" nodeType="afterEffect">
                                  <p:stCondLst>
                                    <p:cond delay="0"/>
                                  </p:stCondLst>
                                  <p:iterate type="lt">
                                    <p:tmPct val="10000"/>
                                  </p:iterate>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p:cTn id="19" dur="500" fill="hold"/>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20" dur="50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21" dur="500" fill="hold"/>
                                        <p:tgtEl>
                                          <p:spTgt spid="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2" dur="500" fill="hold"/>
                                        <p:tgtEl>
                                          <p:spTgt spid="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3" dur="500" tmFilter="0,0; .5, 1; 1, 1"/>
                                        <p:tgtEl>
                                          <p:spTgt spid="3">
                                            <p:txEl>
                                              <p:pRg st="5" end="5"/>
                                            </p:txEl>
                                          </p:spTgt>
                                        </p:tgtEl>
                                      </p:cBhvr>
                                    </p:animEffect>
                                  </p:childTnLst>
                                </p:cTn>
                              </p:par>
                            </p:childTnLst>
                          </p:cTn>
                        </p:par>
                        <p:par>
                          <p:cTn id="24" fill="hold">
                            <p:stCondLst>
                              <p:cond delay="8700"/>
                            </p:stCondLst>
                            <p:childTnLst>
                              <p:par>
                                <p:cTn id="25" presetID="41" presetClass="entr" presetSubtype="0" fill="hold" grpId="0" nodeType="afterEffect">
                                  <p:stCondLst>
                                    <p:cond delay="0"/>
                                  </p:stCondLst>
                                  <p:iterate type="lt">
                                    <p:tmPct val="10000"/>
                                  </p:iterate>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p:cTn id="27" dur="500" fill="hold"/>
                                        <p:tgtEl>
                                          <p:spTgt spid="3">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28" dur="500" fill="hold"/>
                                        <p:tgtEl>
                                          <p:spTgt spid="3">
                                            <p:txEl>
                                              <p:pRg st="6" end="6"/>
                                            </p:txEl>
                                          </p:spTgt>
                                        </p:tgtEl>
                                        <p:attrNameLst>
                                          <p:attrName>ppt_y</p:attrName>
                                        </p:attrNameLst>
                                      </p:cBhvr>
                                      <p:tavLst>
                                        <p:tav tm="0">
                                          <p:val>
                                            <p:strVal val="#ppt_y"/>
                                          </p:val>
                                        </p:tav>
                                        <p:tav tm="100000">
                                          <p:val>
                                            <p:strVal val="#ppt_y"/>
                                          </p:val>
                                        </p:tav>
                                      </p:tavLst>
                                    </p:anim>
                                    <p:anim calcmode="lin" valueType="num">
                                      <p:cBhvr>
                                        <p:cTn id="29" dur="500" fill="hold"/>
                                        <p:tgtEl>
                                          <p:spTgt spid="3">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0" dur="500" fill="hold"/>
                                        <p:tgtEl>
                                          <p:spTgt spid="3">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1" dur="500" tmFilter="0,0; .5, 1; 1, 1"/>
                                        <p:tgtEl>
                                          <p:spTgt spid="3">
                                            <p:txEl>
                                              <p:pRg st="6" end="6"/>
                                            </p:txEl>
                                          </p:spTgt>
                                        </p:tgtEl>
                                      </p:cBhvr>
                                    </p:animEffect>
                                  </p:childTnLst>
                                </p:cTn>
                              </p:par>
                            </p:childTnLst>
                          </p:cTn>
                        </p:par>
                        <p:par>
                          <p:cTn id="32" fill="hold">
                            <p:stCondLst>
                              <p:cond delay="13500"/>
                            </p:stCondLst>
                            <p:childTnLst>
                              <p:par>
                                <p:cTn id="33" presetID="41" presetClass="entr" presetSubtype="0" fill="hold" grpId="0" nodeType="afterEffect">
                                  <p:stCondLst>
                                    <p:cond delay="0"/>
                                  </p:stCondLst>
                                  <p:iterate type="lt">
                                    <p:tmPct val="10000"/>
                                  </p:iterate>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p:cTn id="35" dur="500" fill="hold"/>
                                        <p:tgtEl>
                                          <p:spTgt spid="3">
                                            <p:txEl>
                                              <p:pRg st="7" end="7"/>
                                            </p:txEl>
                                          </p:spTgt>
                                        </p:tgtEl>
                                        <p:attrNameLst>
                                          <p:attrName>ppt_x</p:attrName>
                                        </p:attrNameLst>
                                      </p:cBhvr>
                                      <p:tavLst>
                                        <p:tav tm="0">
                                          <p:val>
                                            <p:strVal val="#ppt_x"/>
                                          </p:val>
                                        </p:tav>
                                        <p:tav tm="50000">
                                          <p:val>
                                            <p:strVal val="#ppt_x+.1"/>
                                          </p:val>
                                        </p:tav>
                                        <p:tav tm="100000">
                                          <p:val>
                                            <p:strVal val="#ppt_x"/>
                                          </p:val>
                                        </p:tav>
                                      </p:tavLst>
                                    </p:anim>
                                    <p:anim calcmode="lin" valueType="num">
                                      <p:cBhvr>
                                        <p:cTn id="36" dur="500" fill="hold"/>
                                        <p:tgtEl>
                                          <p:spTgt spid="3">
                                            <p:txEl>
                                              <p:pRg st="7" end="7"/>
                                            </p:txEl>
                                          </p:spTgt>
                                        </p:tgtEl>
                                        <p:attrNameLst>
                                          <p:attrName>ppt_y</p:attrName>
                                        </p:attrNameLst>
                                      </p:cBhvr>
                                      <p:tavLst>
                                        <p:tav tm="0">
                                          <p:val>
                                            <p:strVal val="#ppt_y"/>
                                          </p:val>
                                        </p:tav>
                                        <p:tav tm="100000">
                                          <p:val>
                                            <p:strVal val="#ppt_y"/>
                                          </p:val>
                                        </p:tav>
                                      </p:tavLst>
                                    </p:anim>
                                    <p:anim calcmode="lin" valueType="num">
                                      <p:cBhvr>
                                        <p:cTn id="37" dur="500" fill="hold"/>
                                        <p:tgtEl>
                                          <p:spTgt spid="3">
                                            <p:txEl>
                                              <p:pRg st="7" end="7"/>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8" dur="500" fill="hold"/>
                                        <p:tgtEl>
                                          <p:spTgt spid="3">
                                            <p:txEl>
                                              <p:pRg st="7" end="7"/>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9" dur="500" tmFilter="0,0; .5, 1; 1, 1"/>
                                        <p:tgtEl>
                                          <p:spTgt spid="3">
                                            <p:txEl>
                                              <p:pRg st="7" end="7"/>
                                            </p:txEl>
                                          </p:spTgt>
                                        </p:tgtEl>
                                      </p:cBhvr>
                                    </p:animEffect>
                                  </p:childTnLst>
                                </p:cTn>
                              </p:par>
                            </p:childTnLst>
                          </p:cTn>
                        </p:par>
                        <p:par>
                          <p:cTn id="40" fill="hold">
                            <p:stCondLst>
                              <p:cond delay="17350"/>
                            </p:stCondLst>
                            <p:childTnLst>
                              <p:par>
                                <p:cTn id="41" presetID="41" presetClass="entr" presetSubtype="0" fill="hold" grpId="0" nodeType="afterEffect">
                                  <p:stCondLst>
                                    <p:cond delay="0"/>
                                  </p:stCondLst>
                                  <p:iterate type="lt">
                                    <p:tmPct val="10000"/>
                                  </p:iterate>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p:cTn id="43" dur="500" fill="hold"/>
                                        <p:tgtEl>
                                          <p:spTgt spid="3">
                                            <p:txEl>
                                              <p:pRg st="8" end="8"/>
                                            </p:txEl>
                                          </p:spTgt>
                                        </p:tgtEl>
                                        <p:attrNameLst>
                                          <p:attrName>ppt_x</p:attrName>
                                        </p:attrNameLst>
                                      </p:cBhvr>
                                      <p:tavLst>
                                        <p:tav tm="0">
                                          <p:val>
                                            <p:strVal val="#ppt_x"/>
                                          </p:val>
                                        </p:tav>
                                        <p:tav tm="50000">
                                          <p:val>
                                            <p:strVal val="#ppt_x+.1"/>
                                          </p:val>
                                        </p:tav>
                                        <p:tav tm="100000">
                                          <p:val>
                                            <p:strVal val="#ppt_x"/>
                                          </p:val>
                                        </p:tav>
                                      </p:tavLst>
                                    </p:anim>
                                    <p:anim calcmode="lin" valueType="num">
                                      <p:cBhvr>
                                        <p:cTn id="44" dur="500" fill="hold"/>
                                        <p:tgtEl>
                                          <p:spTgt spid="3">
                                            <p:txEl>
                                              <p:pRg st="8" end="8"/>
                                            </p:txEl>
                                          </p:spTgt>
                                        </p:tgtEl>
                                        <p:attrNameLst>
                                          <p:attrName>ppt_y</p:attrName>
                                        </p:attrNameLst>
                                      </p:cBhvr>
                                      <p:tavLst>
                                        <p:tav tm="0">
                                          <p:val>
                                            <p:strVal val="#ppt_y"/>
                                          </p:val>
                                        </p:tav>
                                        <p:tav tm="100000">
                                          <p:val>
                                            <p:strVal val="#ppt_y"/>
                                          </p:val>
                                        </p:tav>
                                      </p:tavLst>
                                    </p:anim>
                                    <p:anim calcmode="lin" valueType="num">
                                      <p:cBhvr>
                                        <p:cTn id="45" dur="500" fill="hold"/>
                                        <p:tgtEl>
                                          <p:spTgt spid="3">
                                            <p:txEl>
                                              <p:pRg st="8" end="8"/>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6" dur="500" fill="hold"/>
                                        <p:tgtEl>
                                          <p:spTgt spid="3">
                                            <p:txEl>
                                              <p:pRg st="8" end="8"/>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7" dur="500" tmFilter="0,0; .5, 1; 1, 1"/>
                                        <p:tgtEl>
                                          <p:spTgt spid="3">
                                            <p:txEl>
                                              <p:pRg st="8" end="8"/>
                                            </p:txEl>
                                          </p:spTgt>
                                        </p:tgtEl>
                                      </p:cBhvr>
                                    </p:animEffect>
                                  </p:childTnLst>
                                </p:cTn>
                              </p:par>
                            </p:childTnLst>
                          </p:cTn>
                        </p:par>
                        <p:par>
                          <p:cTn id="48" fill="hold">
                            <p:stCondLst>
                              <p:cond delay="21500"/>
                            </p:stCondLst>
                            <p:childTnLst>
                              <p:par>
                                <p:cTn id="49" presetID="41" presetClass="entr" presetSubtype="0" fill="hold" grpId="0" nodeType="afterEffect">
                                  <p:stCondLst>
                                    <p:cond delay="0"/>
                                  </p:stCondLst>
                                  <p:iterate type="lt">
                                    <p:tmPct val="10000"/>
                                  </p:iterate>
                                  <p:childTnLst>
                                    <p:set>
                                      <p:cBhvr>
                                        <p:cTn id="50" dur="1" fill="hold">
                                          <p:stCondLst>
                                            <p:cond delay="0"/>
                                          </p:stCondLst>
                                        </p:cTn>
                                        <p:tgtEl>
                                          <p:spTgt spid="3">
                                            <p:txEl>
                                              <p:pRg st="9" end="9"/>
                                            </p:txEl>
                                          </p:spTgt>
                                        </p:tgtEl>
                                        <p:attrNameLst>
                                          <p:attrName>style.visibility</p:attrName>
                                        </p:attrNameLst>
                                      </p:cBhvr>
                                      <p:to>
                                        <p:strVal val="visible"/>
                                      </p:to>
                                    </p:set>
                                    <p:anim calcmode="lin" valueType="num">
                                      <p:cBhvr>
                                        <p:cTn id="51" dur="500" fill="hold"/>
                                        <p:tgtEl>
                                          <p:spTgt spid="3">
                                            <p:txEl>
                                              <p:pRg st="9" end="9"/>
                                            </p:txEl>
                                          </p:spTgt>
                                        </p:tgtEl>
                                        <p:attrNameLst>
                                          <p:attrName>ppt_x</p:attrName>
                                        </p:attrNameLst>
                                      </p:cBhvr>
                                      <p:tavLst>
                                        <p:tav tm="0">
                                          <p:val>
                                            <p:strVal val="#ppt_x"/>
                                          </p:val>
                                        </p:tav>
                                        <p:tav tm="50000">
                                          <p:val>
                                            <p:strVal val="#ppt_x+.1"/>
                                          </p:val>
                                        </p:tav>
                                        <p:tav tm="100000">
                                          <p:val>
                                            <p:strVal val="#ppt_x"/>
                                          </p:val>
                                        </p:tav>
                                      </p:tavLst>
                                    </p:anim>
                                    <p:anim calcmode="lin" valueType="num">
                                      <p:cBhvr>
                                        <p:cTn id="52" dur="500" fill="hold"/>
                                        <p:tgtEl>
                                          <p:spTgt spid="3">
                                            <p:txEl>
                                              <p:pRg st="9" end="9"/>
                                            </p:txEl>
                                          </p:spTgt>
                                        </p:tgtEl>
                                        <p:attrNameLst>
                                          <p:attrName>ppt_y</p:attrName>
                                        </p:attrNameLst>
                                      </p:cBhvr>
                                      <p:tavLst>
                                        <p:tav tm="0">
                                          <p:val>
                                            <p:strVal val="#ppt_y"/>
                                          </p:val>
                                        </p:tav>
                                        <p:tav tm="100000">
                                          <p:val>
                                            <p:strVal val="#ppt_y"/>
                                          </p:val>
                                        </p:tav>
                                      </p:tavLst>
                                    </p:anim>
                                    <p:anim calcmode="lin" valueType="num">
                                      <p:cBhvr>
                                        <p:cTn id="53" dur="500" fill="hold"/>
                                        <p:tgtEl>
                                          <p:spTgt spid="3">
                                            <p:txEl>
                                              <p:pRg st="9" end="9"/>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4" dur="500" fill="hold"/>
                                        <p:tgtEl>
                                          <p:spTgt spid="3">
                                            <p:txEl>
                                              <p:pRg st="9" end="9"/>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5" dur="500" tmFilter="0,0; .5, 1; 1, 1"/>
                                        <p:tgtEl>
                                          <p:spTgt spid="3">
                                            <p:txEl>
                                              <p:pRg st="9" end="9"/>
                                            </p:txEl>
                                          </p:spTgt>
                                        </p:tgtEl>
                                      </p:cBhvr>
                                    </p:animEffect>
                                  </p:childTnLst>
                                </p:cTn>
                              </p:par>
                            </p:childTnLst>
                          </p:cTn>
                        </p:par>
                        <p:par>
                          <p:cTn id="56" fill="hold">
                            <p:stCondLst>
                              <p:cond delay="30900"/>
                            </p:stCondLst>
                            <p:childTnLst>
                              <p:par>
                                <p:cTn id="57" presetID="41" presetClass="entr" presetSubtype="0" fill="hold" grpId="0" nodeType="afterEffect">
                                  <p:stCondLst>
                                    <p:cond delay="0"/>
                                  </p:stCondLst>
                                  <p:iterate type="lt">
                                    <p:tmPct val="10000"/>
                                  </p:iterate>
                                  <p:childTnLst>
                                    <p:set>
                                      <p:cBhvr>
                                        <p:cTn id="58" dur="1" fill="hold">
                                          <p:stCondLst>
                                            <p:cond delay="0"/>
                                          </p:stCondLst>
                                        </p:cTn>
                                        <p:tgtEl>
                                          <p:spTgt spid="3">
                                            <p:txEl>
                                              <p:pRg st="10" end="10"/>
                                            </p:txEl>
                                          </p:spTgt>
                                        </p:tgtEl>
                                        <p:attrNameLst>
                                          <p:attrName>style.visibility</p:attrName>
                                        </p:attrNameLst>
                                      </p:cBhvr>
                                      <p:to>
                                        <p:strVal val="visible"/>
                                      </p:to>
                                    </p:set>
                                    <p:anim calcmode="lin" valueType="num">
                                      <p:cBhvr>
                                        <p:cTn id="59" dur="500" fill="hold"/>
                                        <p:tgtEl>
                                          <p:spTgt spid="3">
                                            <p:txEl>
                                              <p:pRg st="10" end="10"/>
                                            </p:txEl>
                                          </p:spTgt>
                                        </p:tgtEl>
                                        <p:attrNameLst>
                                          <p:attrName>ppt_x</p:attrName>
                                        </p:attrNameLst>
                                      </p:cBhvr>
                                      <p:tavLst>
                                        <p:tav tm="0">
                                          <p:val>
                                            <p:strVal val="#ppt_x"/>
                                          </p:val>
                                        </p:tav>
                                        <p:tav tm="50000">
                                          <p:val>
                                            <p:strVal val="#ppt_x+.1"/>
                                          </p:val>
                                        </p:tav>
                                        <p:tav tm="100000">
                                          <p:val>
                                            <p:strVal val="#ppt_x"/>
                                          </p:val>
                                        </p:tav>
                                      </p:tavLst>
                                    </p:anim>
                                    <p:anim calcmode="lin" valueType="num">
                                      <p:cBhvr>
                                        <p:cTn id="60" dur="500" fill="hold"/>
                                        <p:tgtEl>
                                          <p:spTgt spid="3">
                                            <p:txEl>
                                              <p:pRg st="10" end="10"/>
                                            </p:txEl>
                                          </p:spTgt>
                                        </p:tgtEl>
                                        <p:attrNameLst>
                                          <p:attrName>ppt_y</p:attrName>
                                        </p:attrNameLst>
                                      </p:cBhvr>
                                      <p:tavLst>
                                        <p:tav tm="0">
                                          <p:val>
                                            <p:strVal val="#ppt_y"/>
                                          </p:val>
                                        </p:tav>
                                        <p:tav tm="100000">
                                          <p:val>
                                            <p:strVal val="#ppt_y"/>
                                          </p:val>
                                        </p:tav>
                                      </p:tavLst>
                                    </p:anim>
                                    <p:anim calcmode="lin" valueType="num">
                                      <p:cBhvr>
                                        <p:cTn id="61" dur="500" fill="hold"/>
                                        <p:tgtEl>
                                          <p:spTgt spid="3">
                                            <p:txEl>
                                              <p:pRg st="10" end="1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62" dur="500" fill="hold"/>
                                        <p:tgtEl>
                                          <p:spTgt spid="3">
                                            <p:txEl>
                                              <p:pRg st="10" end="1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63" dur="500" tmFilter="0,0; .5, 1; 1, 1"/>
                                        <p:tgtEl>
                                          <p:spTgt spid="3">
                                            <p:txEl>
                                              <p:pRg st="10" end="10"/>
                                            </p:txEl>
                                          </p:spTgt>
                                        </p:tgtEl>
                                      </p:cBhvr>
                                    </p:animEffect>
                                  </p:childTnLst>
                                </p:cTn>
                              </p:par>
                            </p:childTnLst>
                          </p:cTn>
                        </p:par>
                        <p:par>
                          <p:cTn id="64" fill="hold">
                            <p:stCondLst>
                              <p:cond delay="36050"/>
                            </p:stCondLst>
                            <p:childTnLst>
                              <p:par>
                                <p:cTn id="65" presetID="41" presetClass="entr" presetSubtype="0" fill="hold" grpId="0" nodeType="afterEffect">
                                  <p:stCondLst>
                                    <p:cond delay="0"/>
                                  </p:stCondLst>
                                  <p:iterate type="lt">
                                    <p:tmPct val="10000"/>
                                  </p:iterate>
                                  <p:childTnLst>
                                    <p:set>
                                      <p:cBhvr>
                                        <p:cTn id="66" dur="1" fill="hold">
                                          <p:stCondLst>
                                            <p:cond delay="0"/>
                                          </p:stCondLst>
                                        </p:cTn>
                                        <p:tgtEl>
                                          <p:spTgt spid="3">
                                            <p:txEl>
                                              <p:pRg st="11" end="11"/>
                                            </p:txEl>
                                          </p:spTgt>
                                        </p:tgtEl>
                                        <p:attrNameLst>
                                          <p:attrName>style.visibility</p:attrName>
                                        </p:attrNameLst>
                                      </p:cBhvr>
                                      <p:to>
                                        <p:strVal val="visible"/>
                                      </p:to>
                                    </p:set>
                                    <p:anim calcmode="lin" valueType="num">
                                      <p:cBhvr>
                                        <p:cTn id="67" dur="500" fill="hold"/>
                                        <p:tgtEl>
                                          <p:spTgt spid="3">
                                            <p:txEl>
                                              <p:pRg st="11" end="11"/>
                                            </p:txEl>
                                          </p:spTgt>
                                        </p:tgtEl>
                                        <p:attrNameLst>
                                          <p:attrName>ppt_x</p:attrName>
                                        </p:attrNameLst>
                                      </p:cBhvr>
                                      <p:tavLst>
                                        <p:tav tm="0">
                                          <p:val>
                                            <p:strVal val="#ppt_x"/>
                                          </p:val>
                                        </p:tav>
                                        <p:tav tm="50000">
                                          <p:val>
                                            <p:strVal val="#ppt_x+.1"/>
                                          </p:val>
                                        </p:tav>
                                        <p:tav tm="100000">
                                          <p:val>
                                            <p:strVal val="#ppt_x"/>
                                          </p:val>
                                        </p:tav>
                                      </p:tavLst>
                                    </p:anim>
                                    <p:anim calcmode="lin" valueType="num">
                                      <p:cBhvr>
                                        <p:cTn id="68" dur="500" fill="hold"/>
                                        <p:tgtEl>
                                          <p:spTgt spid="3">
                                            <p:txEl>
                                              <p:pRg st="11" end="11"/>
                                            </p:txEl>
                                          </p:spTgt>
                                        </p:tgtEl>
                                        <p:attrNameLst>
                                          <p:attrName>ppt_y</p:attrName>
                                        </p:attrNameLst>
                                      </p:cBhvr>
                                      <p:tavLst>
                                        <p:tav tm="0">
                                          <p:val>
                                            <p:strVal val="#ppt_y"/>
                                          </p:val>
                                        </p:tav>
                                        <p:tav tm="100000">
                                          <p:val>
                                            <p:strVal val="#ppt_y"/>
                                          </p:val>
                                        </p:tav>
                                      </p:tavLst>
                                    </p:anim>
                                    <p:anim calcmode="lin" valueType="num">
                                      <p:cBhvr>
                                        <p:cTn id="69" dur="500" fill="hold"/>
                                        <p:tgtEl>
                                          <p:spTgt spid="3">
                                            <p:txEl>
                                              <p:pRg st="11" end="1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70" dur="500" fill="hold"/>
                                        <p:tgtEl>
                                          <p:spTgt spid="3">
                                            <p:txEl>
                                              <p:pRg st="11" end="1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71" dur="500" tmFilter="0,0; .5, 1; 1, 1"/>
                                        <p:tgtEl>
                                          <p:spTgt spid="3">
                                            <p:txEl>
                                              <p:pRg st="11" end="11"/>
                                            </p:txEl>
                                          </p:spTgt>
                                        </p:tgtEl>
                                      </p:cBhvr>
                                    </p:animEffect>
                                  </p:childTnLst>
                                </p:cTn>
                              </p:par>
                              <p:par>
                                <p:cTn id="72" presetID="48" presetClass="entr" presetSubtype="0" accel="50000" fill="hold" nodeType="withEffect">
                                  <p:stCondLst>
                                    <p:cond delay="0"/>
                                  </p:stCondLst>
                                  <p:childTnLst>
                                    <p:set>
                                      <p:cBhvr>
                                        <p:cTn id="73" dur="1" fill="hold">
                                          <p:stCondLst>
                                            <p:cond delay="0"/>
                                          </p:stCondLst>
                                        </p:cTn>
                                        <p:tgtEl>
                                          <p:spTgt spid="4"/>
                                        </p:tgtEl>
                                        <p:attrNameLst>
                                          <p:attrName>style.visibility</p:attrName>
                                        </p:attrNameLst>
                                      </p:cBhvr>
                                      <p:to>
                                        <p:strVal val="visible"/>
                                      </p:to>
                                    </p:set>
                                    <p:anim calcmode="lin" valueType="num">
                                      <p:cBhvr>
                                        <p:cTn id="74" dur="1000" fill="hold"/>
                                        <p:tgtEl>
                                          <p:spTgt spid="4"/>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75" dur="1000" fill="hold"/>
                                        <p:tgtEl>
                                          <p:spTgt spid="4"/>
                                        </p:tgtEl>
                                        <p:attrNameLst>
                                          <p:attrName>ppt_x</p:attrName>
                                        </p:attrNameLst>
                                      </p:cBhvr>
                                      <p:tavLst>
                                        <p:tav tm="0">
                                          <p:val>
                                            <p:fltVal val="-1"/>
                                          </p:val>
                                        </p:tav>
                                        <p:tav tm="50000">
                                          <p:val>
                                            <p:fltVal val="0.95"/>
                                          </p:val>
                                        </p:tav>
                                        <p:tav tm="100000">
                                          <p:val>
                                            <p:strVal val="#ppt_x"/>
                                          </p:val>
                                        </p:tav>
                                      </p:tavLst>
                                    </p:anim>
                                    <p:anim calcmode="lin" valueType="num">
                                      <p:cBhvr>
                                        <p:cTn id="76" dur="1000" fill="hold"/>
                                        <p:tgtEl>
                                          <p:spTgt spid="4"/>
                                        </p:tgtEl>
                                        <p:attrNameLst>
                                          <p:attrName>ppt_y</p:attrName>
                                        </p:attrNameLst>
                                      </p:cBhvr>
                                      <p:tavLst>
                                        <p:tav tm="0">
                                          <p:val>
                                            <p:strVal val="#ppt_y"/>
                                          </p:val>
                                        </p:tav>
                                        <p:tav tm="100000">
                                          <p:val>
                                            <p:strVal val="#ppt_y"/>
                                          </p:val>
                                        </p:tav>
                                      </p:tavLst>
                                    </p:anim>
                                    <p:animEffect transition="in" filter="fade">
                                      <p:cBhvr>
                                        <p:cTn id="77" dur="1000"/>
                                        <p:tgtEl>
                                          <p:spTgt spid="4"/>
                                        </p:tgtEl>
                                      </p:cBhvr>
                                    </p:animEffect>
                                  </p:childTnLst>
                                </p:cTn>
                              </p:par>
                            </p:childTnLst>
                          </p:cTn>
                        </p:par>
                        <p:par>
                          <p:cTn id="78" fill="hold">
                            <p:stCondLst>
                              <p:cond delay="37900"/>
                            </p:stCondLst>
                            <p:childTnLst>
                              <p:par>
                                <p:cTn id="79" presetID="3" presetClass="exit" presetSubtype="10" fill="hold" grpId="1" nodeType="afterEffect">
                                  <p:stCondLst>
                                    <p:cond delay="0"/>
                                  </p:stCondLst>
                                  <p:childTnLst>
                                    <p:animEffect transition="out" filter="blinds(horizontal)">
                                      <p:cBhvr>
                                        <p:cTn id="80" dur="500"/>
                                        <p:tgtEl>
                                          <p:spTgt spid="2"/>
                                        </p:tgtEl>
                                      </p:cBhvr>
                                    </p:animEffect>
                                    <p:set>
                                      <p:cBhvr>
                                        <p:cTn id="81" dur="1" fill="hold">
                                          <p:stCondLst>
                                            <p:cond delay="499"/>
                                          </p:stCondLst>
                                        </p:cTn>
                                        <p:tgtEl>
                                          <p:spTgt spid="2"/>
                                        </p:tgtEl>
                                        <p:attrNameLst>
                                          <p:attrName>style.visibility</p:attrName>
                                        </p:attrNameLst>
                                      </p:cBhvr>
                                      <p:to>
                                        <p:strVal val="hidden"/>
                                      </p:to>
                                    </p:set>
                                  </p:childTnLst>
                                </p:cTn>
                              </p:par>
                            </p:childTnLst>
                          </p:cTn>
                        </p:par>
                        <p:par>
                          <p:cTn id="82" fill="hold">
                            <p:stCondLst>
                              <p:cond delay="38400"/>
                            </p:stCondLst>
                            <p:childTnLst>
                              <p:par>
                                <p:cTn id="83" presetID="34" presetClass="exit" presetSubtype="0" fill="hold" grpId="1" nodeType="afterEffect">
                                  <p:stCondLst>
                                    <p:cond delay="0"/>
                                  </p:stCondLst>
                                  <p:iterate type="lt">
                                    <p:tmPct val="0"/>
                                  </p:iterate>
                                  <p:childTnLst>
                                    <p:anim from="(ppt_x)" to="(ppt_x+1)" calcmode="lin" valueType="num">
                                      <p:cBhvr>
                                        <p:cTn id="84" dur="1000">
                                          <p:stCondLst>
                                            <p:cond delay="0"/>
                                          </p:stCondLst>
                                        </p:cTn>
                                        <p:tgtEl>
                                          <p:spTgt spid="3">
                                            <p:txEl>
                                              <p:pRg st="0" end="0"/>
                                            </p:txEl>
                                          </p:spTgt>
                                        </p:tgtEl>
                                        <p:attrNameLst>
                                          <p:attrName>ppt_x</p:attrName>
                                        </p:attrNameLst>
                                      </p:cBhvr>
                                    </p:anim>
                                    <p:anim from="0" to="-1.0" calcmode="lin" valueType="num">
                                      <p:cBhvr>
                                        <p:cTn id="85" dur="200" accel="50000">
                                          <p:stCondLst>
                                            <p:cond delay="0"/>
                                          </p:stCondLst>
                                        </p:cTn>
                                        <p:tgtEl>
                                          <p:spTgt spid="3">
                                            <p:txEl>
                                              <p:pRg st="0" end="0"/>
                                            </p:txEl>
                                          </p:spTgt>
                                        </p:tgtEl>
                                        <p:attrNameLst>
                                          <p:attrName>xshear</p:attrName>
                                        </p:attrNameLst>
                                      </p:cBhvr>
                                    </p:anim>
                                    <p:set>
                                      <p:cBhvr>
                                        <p:cTn id="86" dur="800">
                                          <p:stCondLst>
                                            <p:cond delay="200"/>
                                          </p:stCondLst>
                                        </p:cTn>
                                        <p:tgtEl>
                                          <p:spTgt spid="3">
                                            <p:txEl>
                                              <p:pRg st="0" end="0"/>
                                            </p:txEl>
                                          </p:spTgt>
                                        </p:tgtEl>
                                        <p:attrNameLst>
                                          <p:attrName>xshear</p:attrName>
                                        </p:attrNameLst>
                                      </p:cBhvr>
                                      <p:to>
                                        <p:strVal val="-1.0"/>
                                      </p:to>
                                    </p:set>
                                    <p:set>
                                      <p:cBhvr>
                                        <p:cTn id="87" dur="1" fill="hold">
                                          <p:stCondLst>
                                            <p:cond delay="999"/>
                                          </p:stCondLst>
                                        </p:cTn>
                                        <p:tgtEl>
                                          <p:spTgt spid="3">
                                            <p:txEl>
                                              <p:pRg st="0" end="0"/>
                                            </p:txEl>
                                          </p:spTgt>
                                        </p:tgtEl>
                                        <p:attrNameLst>
                                          <p:attrName>style.visibility</p:attrName>
                                        </p:attrNameLst>
                                      </p:cBhvr>
                                      <p:to>
                                        <p:strVal val="hidden"/>
                                      </p:to>
                                    </p:set>
                                  </p:childTnLst>
                                </p:cTn>
                              </p:par>
                            </p:childTnLst>
                          </p:cTn>
                        </p:par>
                        <p:par>
                          <p:cTn id="88" fill="hold">
                            <p:stCondLst>
                              <p:cond delay="39400"/>
                            </p:stCondLst>
                            <p:childTnLst>
                              <p:par>
                                <p:cTn id="89" presetID="34" presetClass="exit" presetSubtype="0" fill="hold" grpId="1" nodeType="afterEffect">
                                  <p:stCondLst>
                                    <p:cond delay="0"/>
                                  </p:stCondLst>
                                  <p:iterate type="lt">
                                    <p:tmPct val="0"/>
                                  </p:iterate>
                                  <p:childTnLst>
                                    <p:anim from="(ppt_x)" to="(ppt_x+1)" calcmode="lin" valueType="num">
                                      <p:cBhvr>
                                        <p:cTn id="90" dur="1000">
                                          <p:stCondLst>
                                            <p:cond delay="0"/>
                                          </p:stCondLst>
                                        </p:cTn>
                                        <p:tgtEl>
                                          <p:spTgt spid="3">
                                            <p:txEl>
                                              <p:pRg st="5" end="5"/>
                                            </p:txEl>
                                          </p:spTgt>
                                        </p:tgtEl>
                                        <p:attrNameLst>
                                          <p:attrName>ppt_x</p:attrName>
                                        </p:attrNameLst>
                                      </p:cBhvr>
                                    </p:anim>
                                    <p:anim from="0" to="-1.0" calcmode="lin" valueType="num">
                                      <p:cBhvr>
                                        <p:cTn id="91" dur="200" accel="50000">
                                          <p:stCondLst>
                                            <p:cond delay="0"/>
                                          </p:stCondLst>
                                        </p:cTn>
                                        <p:tgtEl>
                                          <p:spTgt spid="3">
                                            <p:txEl>
                                              <p:pRg st="5" end="5"/>
                                            </p:txEl>
                                          </p:spTgt>
                                        </p:tgtEl>
                                        <p:attrNameLst>
                                          <p:attrName>xshear</p:attrName>
                                        </p:attrNameLst>
                                      </p:cBhvr>
                                    </p:anim>
                                    <p:set>
                                      <p:cBhvr>
                                        <p:cTn id="92" dur="800">
                                          <p:stCondLst>
                                            <p:cond delay="200"/>
                                          </p:stCondLst>
                                        </p:cTn>
                                        <p:tgtEl>
                                          <p:spTgt spid="3">
                                            <p:txEl>
                                              <p:pRg st="5" end="5"/>
                                            </p:txEl>
                                          </p:spTgt>
                                        </p:tgtEl>
                                        <p:attrNameLst>
                                          <p:attrName>xshear</p:attrName>
                                        </p:attrNameLst>
                                      </p:cBhvr>
                                      <p:to>
                                        <p:strVal val="-1.0"/>
                                      </p:to>
                                    </p:set>
                                    <p:set>
                                      <p:cBhvr>
                                        <p:cTn id="93" dur="1" fill="hold">
                                          <p:stCondLst>
                                            <p:cond delay="999"/>
                                          </p:stCondLst>
                                        </p:cTn>
                                        <p:tgtEl>
                                          <p:spTgt spid="3">
                                            <p:txEl>
                                              <p:pRg st="5" end="5"/>
                                            </p:txEl>
                                          </p:spTgt>
                                        </p:tgtEl>
                                        <p:attrNameLst>
                                          <p:attrName>style.visibility</p:attrName>
                                        </p:attrNameLst>
                                      </p:cBhvr>
                                      <p:to>
                                        <p:strVal val="hidden"/>
                                      </p:to>
                                    </p:set>
                                  </p:childTnLst>
                                </p:cTn>
                              </p:par>
                            </p:childTnLst>
                          </p:cTn>
                        </p:par>
                        <p:par>
                          <p:cTn id="94" fill="hold">
                            <p:stCondLst>
                              <p:cond delay="40400"/>
                            </p:stCondLst>
                            <p:childTnLst>
                              <p:par>
                                <p:cTn id="95" presetID="34" presetClass="exit" presetSubtype="0" fill="hold" grpId="1" nodeType="afterEffect">
                                  <p:stCondLst>
                                    <p:cond delay="0"/>
                                  </p:stCondLst>
                                  <p:iterate type="lt">
                                    <p:tmPct val="0"/>
                                  </p:iterate>
                                  <p:childTnLst>
                                    <p:anim from="(ppt_x)" to="(ppt_x+1)" calcmode="lin" valueType="num">
                                      <p:cBhvr>
                                        <p:cTn id="96" dur="1000">
                                          <p:stCondLst>
                                            <p:cond delay="0"/>
                                          </p:stCondLst>
                                        </p:cTn>
                                        <p:tgtEl>
                                          <p:spTgt spid="3">
                                            <p:txEl>
                                              <p:pRg st="6" end="6"/>
                                            </p:txEl>
                                          </p:spTgt>
                                        </p:tgtEl>
                                        <p:attrNameLst>
                                          <p:attrName>ppt_x</p:attrName>
                                        </p:attrNameLst>
                                      </p:cBhvr>
                                    </p:anim>
                                    <p:anim from="0" to="-1.0" calcmode="lin" valueType="num">
                                      <p:cBhvr>
                                        <p:cTn id="97" dur="200" accel="50000">
                                          <p:stCondLst>
                                            <p:cond delay="0"/>
                                          </p:stCondLst>
                                        </p:cTn>
                                        <p:tgtEl>
                                          <p:spTgt spid="3">
                                            <p:txEl>
                                              <p:pRg st="6" end="6"/>
                                            </p:txEl>
                                          </p:spTgt>
                                        </p:tgtEl>
                                        <p:attrNameLst>
                                          <p:attrName>xshear</p:attrName>
                                        </p:attrNameLst>
                                      </p:cBhvr>
                                    </p:anim>
                                    <p:set>
                                      <p:cBhvr>
                                        <p:cTn id="98" dur="800">
                                          <p:stCondLst>
                                            <p:cond delay="200"/>
                                          </p:stCondLst>
                                        </p:cTn>
                                        <p:tgtEl>
                                          <p:spTgt spid="3">
                                            <p:txEl>
                                              <p:pRg st="6" end="6"/>
                                            </p:txEl>
                                          </p:spTgt>
                                        </p:tgtEl>
                                        <p:attrNameLst>
                                          <p:attrName>xshear</p:attrName>
                                        </p:attrNameLst>
                                      </p:cBhvr>
                                      <p:to>
                                        <p:strVal val="-1.0"/>
                                      </p:to>
                                    </p:set>
                                    <p:set>
                                      <p:cBhvr>
                                        <p:cTn id="99" dur="1" fill="hold">
                                          <p:stCondLst>
                                            <p:cond delay="999"/>
                                          </p:stCondLst>
                                        </p:cTn>
                                        <p:tgtEl>
                                          <p:spTgt spid="3">
                                            <p:txEl>
                                              <p:pRg st="6" end="6"/>
                                            </p:txEl>
                                          </p:spTgt>
                                        </p:tgtEl>
                                        <p:attrNameLst>
                                          <p:attrName>style.visibility</p:attrName>
                                        </p:attrNameLst>
                                      </p:cBhvr>
                                      <p:to>
                                        <p:strVal val="hidden"/>
                                      </p:to>
                                    </p:set>
                                  </p:childTnLst>
                                </p:cTn>
                              </p:par>
                            </p:childTnLst>
                          </p:cTn>
                        </p:par>
                        <p:par>
                          <p:cTn id="100" fill="hold">
                            <p:stCondLst>
                              <p:cond delay="41400"/>
                            </p:stCondLst>
                            <p:childTnLst>
                              <p:par>
                                <p:cTn id="101" presetID="34" presetClass="exit" presetSubtype="0" fill="hold" grpId="1" nodeType="afterEffect">
                                  <p:stCondLst>
                                    <p:cond delay="0"/>
                                  </p:stCondLst>
                                  <p:iterate type="lt">
                                    <p:tmPct val="0"/>
                                  </p:iterate>
                                  <p:childTnLst>
                                    <p:anim from="(ppt_x)" to="(ppt_x+1)" calcmode="lin" valueType="num">
                                      <p:cBhvr>
                                        <p:cTn id="102" dur="1000">
                                          <p:stCondLst>
                                            <p:cond delay="0"/>
                                          </p:stCondLst>
                                        </p:cTn>
                                        <p:tgtEl>
                                          <p:spTgt spid="3">
                                            <p:txEl>
                                              <p:pRg st="7" end="7"/>
                                            </p:txEl>
                                          </p:spTgt>
                                        </p:tgtEl>
                                        <p:attrNameLst>
                                          <p:attrName>ppt_x</p:attrName>
                                        </p:attrNameLst>
                                      </p:cBhvr>
                                    </p:anim>
                                    <p:anim from="0" to="-1.0" calcmode="lin" valueType="num">
                                      <p:cBhvr>
                                        <p:cTn id="103" dur="200" accel="50000">
                                          <p:stCondLst>
                                            <p:cond delay="0"/>
                                          </p:stCondLst>
                                        </p:cTn>
                                        <p:tgtEl>
                                          <p:spTgt spid="3">
                                            <p:txEl>
                                              <p:pRg st="7" end="7"/>
                                            </p:txEl>
                                          </p:spTgt>
                                        </p:tgtEl>
                                        <p:attrNameLst>
                                          <p:attrName>xshear</p:attrName>
                                        </p:attrNameLst>
                                      </p:cBhvr>
                                    </p:anim>
                                    <p:set>
                                      <p:cBhvr>
                                        <p:cTn id="104" dur="800">
                                          <p:stCondLst>
                                            <p:cond delay="200"/>
                                          </p:stCondLst>
                                        </p:cTn>
                                        <p:tgtEl>
                                          <p:spTgt spid="3">
                                            <p:txEl>
                                              <p:pRg st="7" end="7"/>
                                            </p:txEl>
                                          </p:spTgt>
                                        </p:tgtEl>
                                        <p:attrNameLst>
                                          <p:attrName>xshear</p:attrName>
                                        </p:attrNameLst>
                                      </p:cBhvr>
                                      <p:to>
                                        <p:strVal val="-1.0"/>
                                      </p:to>
                                    </p:set>
                                    <p:set>
                                      <p:cBhvr>
                                        <p:cTn id="105" dur="1" fill="hold">
                                          <p:stCondLst>
                                            <p:cond delay="999"/>
                                          </p:stCondLst>
                                        </p:cTn>
                                        <p:tgtEl>
                                          <p:spTgt spid="3">
                                            <p:txEl>
                                              <p:pRg st="7" end="7"/>
                                            </p:txEl>
                                          </p:spTgt>
                                        </p:tgtEl>
                                        <p:attrNameLst>
                                          <p:attrName>style.visibility</p:attrName>
                                        </p:attrNameLst>
                                      </p:cBhvr>
                                      <p:to>
                                        <p:strVal val="hidden"/>
                                      </p:to>
                                    </p:set>
                                  </p:childTnLst>
                                </p:cTn>
                              </p:par>
                            </p:childTnLst>
                          </p:cTn>
                        </p:par>
                        <p:par>
                          <p:cTn id="106" fill="hold">
                            <p:stCondLst>
                              <p:cond delay="42400"/>
                            </p:stCondLst>
                            <p:childTnLst>
                              <p:par>
                                <p:cTn id="107" presetID="34" presetClass="exit" presetSubtype="0" fill="hold" grpId="1" nodeType="afterEffect">
                                  <p:stCondLst>
                                    <p:cond delay="0"/>
                                  </p:stCondLst>
                                  <p:iterate type="lt">
                                    <p:tmPct val="0"/>
                                  </p:iterate>
                                  <p:childTnLst>
                                    <p:anim from="(ppt_x)" to="(ppt_x+1)" calcmode="lin" valueType="num">
                                      <p:cBhvr>
                                        <p:cTn id="108" dur="1000">
                                          <p:stCondLst>
                                            <p:cond delay="0"/>
                                          </p:stCondLst>
                                        </p:cTn>
                                        <p:tgtEl>
                                          <p:spTgt spid="3">
                                            <p:txEl>
                                              <p:pRg st="8" end="8"/>
                                            </p:txEl>
                                          </p:spTgt>
                                        </p:tgtEl>
                                        <p:attrNameLst>
                                          <p:attrName>ppt_x</p:attrName>
                                        </p:attrNameLst>
                                      </p:cBhvr>
                                    </p:anim>
                                    <p:anim from="0" to="-1.0" calcmode="lin" valueType="num">
                                      <p:cBhvr>
                                        <p:cTn id="109" dur="200" accel="50000">
                                          <p:stCondLst>
                                            <p:cond delay="0"/>
                                          </p:stCondLst>
                                        </p:cTn>
                                        <p:tgtEl>
                                          <p:spTgt spid="3">
                                            <p:txEl>
                                              <p:pRg st="8" end="8"/>
                                            </p:txEl>
                                          </p:spTgt>
                                        </p:tgtEl>
                                        <p:attrNameLst>
                                          <p:attrName>xshear</p:attrName>
                                        </p:attrNameLst>
                                      </p:cBhvr>
                                    </p:anim>
                                    <p:set>
                                      <p:cBhvr>
                                        <p:cTn id="110" dur="800">
                                          <p:stCondLst>
                                            <p:cond delay="200"/>
                                          </p:stCondLst>
                                        </p:cTn>
                                        <p:tgtEl>
                                          <p:spTgt spid="3">
                                            <p:txEl>
                                              <p:pRg st="8" end="8"/>
                                            </p:txEl>
                                          </p:spTgt>
                                        </p:tgtEl>
                                        <p:attrNameLst>
                                          <p:attrName>xshear</p:attrName>
                                        </p:attrNameLst>
                                      </p:cBhvr>
                                      <p:to>
                                        <p:strVal val="-1.0"/>
                                      </p:to>
                                    </p:set>
                                    <p:set>
                                      <p:cBhvr>
                                        <p:cTn id="111" dur="1" fill="hold">
                                          <p:stCondLst>
                                            <p:cond delay="999"/>
                                          </p:stCondLst>
                                        </p:cTn>
                                        <p:tgtEl>
                                          <p:spTgt spid="3">
                                            <p:txEl>
                                              <p:pRg st="8" end="8"/>
                                            </p:txEl>
                                          </p:spTgt>
                                        </p:tgtEl>
                                        <p:attrNameLst>
                                          <p:attrName>style.visibility</p:attrName>
                                        </p:attrNameLst>
                                      </p:cBhvr>
                                      <p:to>
                                        <p:strVal val="hidden"/>
                                      </p:to>
                                    </p:set>
                                  </p:childTnLst>
                                </p:cTn>
                              </p:par>
                            </p:childTnLst>
                          </p:cTn>
                        </p:par>
                        <p:par>
                          <p:cTn id="112" fill="hold">
                            <p:stCondLst>
                              <p:cond delay="43400"/>
                            </p:stCondLst>
                            <p:childTnLst>
                              <p:par>
                                <p:cTn id="113" presetID="34" presetClass="exit" presetSubtype="0" fill="hold" grpId="1" nodeType="afterEffect">
                                  <p:stCondLst>
                                    <p:cond delay="0"/>
                                  </p:stCondLst>
                                  <p:iterate type="lt">
                                    <p:tmPct val="0"/>
                                  </p:iterate>
                                  <p:childTnLst>
                                    <p:anim from="(ppt_x)" to="(ppt_x+1)" calcmode="lin" valueType="num">
                                      <p:cBhvr>
                                        <p:cTn id="114" dur="1000">
                                          <p:stCondLst>
                                            <p:cond delay="0"/>
                                          </p:stCondLst>
                                        </p:cTn>
                                        <p:tgtEl>
                                          <p:spTgt spid="3">
                                            <p:txEl>
                                              <p:pRg st="9" end="9"/>
                                            </p:txEl>
                                          </p:spTgt>
                                        </p:tgtEl>
                                        <p:attrNameLst>
                                          <p:attrName>ppt_x</p:attrName>
                                        </p:attrNameLst>
                                      </p:cBhvr>
                                    </p:anim>
                                    <p:anim from="0" to="-1.0" calcmode="lin" valueType="num">
                                      <p:cBhvr>
                                        <p:cTn id="115" dur="200" accel="50000">
                                          <p:stCondLst>
                                            <p:cond delay="0"/>
                                          </p:stCondLst>
                                        </p:cTn>
                                        <p:tgtEl>
                                          <p:spTgt spid="3">
                                            <p:txEl>
                                              <p:pRg st="9" end="9"/>
                                            </p:txEl>
                                          </p:spTgt>
                                        </p:tgtEl>
                                        <p:attrNameLst>
                                          <p:attrName>xshear</p:attrName>
                                        </p:attrNameLst>
                                      </p:cBhvr>
                                    </p:anim>
                                    <p:set>
                                      <p:cBhvr>
                                        <p:cTn id="116" dur="800">
                                          <p:stCondLst>
                                            <p:cond delay="200"/>
                                          </p:stCondLst>
                                        </p:cTn>
                                        <p:tgtEl>
                                          <p:spTgt spid="3">
                                            <p:txEl>
                                              <p:pRg st="9" end="9"/>
                                            </p:txEl>
                                          </p:spTgt>
                                        </p:tgtEl>
                                        <p:attrNameLst>
                                          <p:attrName>xshear</p:attrName>
                                        </p:attrNameLst>
                                      </p:cBhvr>
                                      <p:to>
                                        <p:strVal val="-1.0"/>
                                      </p:to>
                                    </p:set>
                                    <p:set>
                                      <p:cBhvr>
                                        <p:cTn id="117" dur="1" fill="hold">
                                          <p:stCondLst>
                                            <p:cond delay="999"/>
                                          </p:stCondLst>
                                        </p:cTn>
                                        <p:tgtEl>
                                          <p:spTgt spid="3">
                                            <p:txEl>
                                              <p:pRg st="9" end="9"/>
                                            </p:txEl>
                                          </p:spTgt>
                                        </p:tgtEl>
                                        <p:attrNameLst>
                                          <p:attrName>style.visibility</p:attrName>
                                        </p:attrNameLst>
                                      </p:cBhvr>
                                      <p:to>
                                        <p:strVal val="hidden"/>
                                      </p:to>
                                    </p:set>
                                  </p:childTnLst>
                                </p:cTn>
                              </p:par>
                            </p:childTnLst>
                          </p:cTn>
                        </p:par>
                        <p:par>
                          <p:cTn id="118" fill="hold">
                            <p:stCondLst>
                              <p:cond delay="44400"/>
                            </p:stCondLst>
                            <p:childTnLst>
                              <p:par>
                                <p:cTn id="119" presetID="34" presetClass="exit" presetSubtype="0" fill="hold" grpId="1" nodeType="afterEffect">
                                  <p:stCondLst>
                                    <p:cond delay="0"/>
                                  </p:stCondLst>
                                  <p:iterate type="lt">
                                    <p:tmPct val="0"/>
                                  </p:iterate>
                                  <p:childTnLst>
                                    <p:anim from="(ppt_x)" to="(ppt_x+1)" calcmode="lin" valueType="num">
                                      <p:cBhvr>
                                        <p:cTn id="120" dur="1000">
                                          <p:stCondLst>
                                            <p:cond delay="0"/>
                                          </p:stCondLst>
                                        </p:cTn>
                                        <p:tgtEl>
                                          <p:spTgt spid="3">
                                            <p:txEl>
                                              <p:pRg st="10" end="10"/>
                                            </p:txEl>
                                          </p:spTgt>
                                        </p:tgtEl>
                                        <p:attrNameLst>
                                          <p:attrName>ppt_x</p:attrName>
                                        </p:attrNameLst>
                                      </p:cBhvr>
                                    </p:anim>
                                    <p:anim from="0" to="-1.0" calcmode="lin" valueType="num">
                                      <p:cBhvr>
                                        <p:cTn id="121" dur="200" accel="50000">
                                          <p:stCondLst>
                                            <p:cond delay="0"/>
                                          </p:stCondLst>
                                        </p:cTn>
                                        <p:tgtEl>
                                          <p:spTgt spid="3">
                                            <p:txEl>
                                              <p:pRg st="10" end="10"/>
                                            </p:txEl>
                                          </p:spTgt>
                                        </p:tgtEl>
                                        <p:attrNameLst>
                                          <p:attrName>xshear</p:attrName>
                                        </p:attrNameLst>
                                      </p:cBhvr>
                                    </p:anim>
                                    <p:set>
                                      <p:cBhvr>
                                        <p:cTn id="122" dur="800">
                                          <p:stCondLst>
                                            <p:cond delay="200"/>
                                          </p:stCondLst>
                                        </p:cTn>
                                        <p:tgtEl>
                                          <p:spTgt spid="3">
                                            <p:txEl>
                                              <p:pRg st="10" end="10"/>
                                            </p:txEl>
                                          </p:spTgt>
                                        </p:tgtEl>
                                        <p:attrNameLst>
                                          <p:attrName>xshear</p:attrName>
                                        </p:attrNameLst>
                                      </p:cBhvr>
                                      <p:to>
                                        <p:strVal val="-1.0"/>
                                      </p:to>
                                    </p:set>
                                    <p:set>
                                      <p:cBhvr>
                                        <p:cTn id="123" dur="1" fill="hold">
                                          <p:stCondLst>
                                            <p:cond delay="999"/>
                                          </p:stCondLst>
                                        </p:cTn>
                                        <p:tgtEl>
                                          <p:spTgt spid="3">
                                            <p:txEl>
                                              <p:pRg st="10" end="10"/>
                                            </p:txEl>
                                          </p:spTgt>
                                        </p:tgtEl>
                                        <p:attrNameLst>
                                          <p:attrName>style.visibility</p:attrName>
                                        </p:attrNameLst>
                                      </p:cBhvr>
                                      <p:to>
                                        <p:strVal val="hidden"/>
                                      </p:to>
                                    </p:set>
                                  </p:childTnLst>
                                </p:cTn>
                              </p:par>
                            </p:childTnLst>
                          </p:cTn>
                        </p:par>
                        <p:par>
                          <p:cTn id="124" fill="hold">
                            <p:stCondLst>
                              <p:cond delay="45400"/>
                            </p:stCondLst>
                            <p:childTnLst>
                              <p:par>
                                <p:cTn id="125" presetID="34" presetClass="exit" presetSubtype="0" fill="hold" grpId="1" nodeType="afterEffect">
                                  <p:stCondLst>
                                    <p:cond delay="0"/>
                                  </p:stCondLst>
                                  <p:iterate type="lt">
                                    <p:tmPct val="0"/>
                                  </p:iterate>
                                  <p:childTnLst>
                                    <p:anim from="(ppt_x)" to="(ppt_x+1)" calcmode="lin" valueType="num">
                                      <p:cBhvr>
                                        <p:cTn id="126" dur="1000">
                                          <p:stCondLst>
                                            <p:cond delay="0"/>
                                          </p:stCondLst>
                                        </p:cTn>
                                        <p:tgtEl>
                                          <p:spTgt spid="3">
                                            <p:txEl>
                                              <p:pRg st="11" end="11"/>
                                            </p:txEl>
                                          </p:spTgt>
                                        </p:tgtEl>
                                        <p:attrNameLst>
                                          <p:attrName>ppt_x</p:attrName>
                                        </p:attrNameLst>
                                      </p:cBhvr>
                                    </p:anim>
                                    <p:anim from="0" to="-1.0" calcmode="lin" valueType="num">
                                      <p:cBhvr>
                                        <p:cTn id="127" dur="200" accel="50000">
                                          <p:stCondLst>
                                            <p:cond delay="0"/>
                                          </p:stCondLst>
                                        </p:cTn>
                                        <p:tgtEl>
                                          <p:spTgt spid="3">
                                            <p:txEl>
                                              <p:pRg st="11" end="11"/>
                                            </p:txEl>
                                          </p:spTgt>
                                        </p:tgtEl>
                                        <p:attrNameLst>
                                          <p:attrName>xshear</p:attrName>
                                        </p:attrNameLst>
                                      </p:cBhvr>
                                    </p:anim>
                                    <p:set>
                                      <p:cBhvr>
                                        <p:cTn id="128" dur="800">
                                          <p:stCondLst>
                                            <p:cond delay="200"/>
                                          </p:stCondLst>
                                        </p:cTn>
                                        <p:tgtEl>
                                          <p:spTgt spid="3">
                                            <p:txEl>
                                              <p:pRg st="11" end="11"/>
                                            </p:txEl>
                                          </p:spTgt>
                                        </p:tgtEl>
                                        <p:attrNameLst>
                                          <p:attrName>xshear</p:attrName>
                                        </p:attrNameLst>
                                      </p:cBhvr>
                                      <p:to>
                                        <p:strVal val="-1.0"/>
                                      </p:to>
                                    </p:set>
                                    <p:set>
                                      <p:cBhvr>
                                        <p:cTn id="129" dur="1" fill="hold">
                                          <p:stCondLst>
                                            <p:cond delay="999"/>
                                          </p:stCondLst>
                                        </p:cTn>
                                        <p:tgtEl>
                                          <p:spTgt spid="3">
                                            <p:txEl>
                                              <p:pRg st="11" end="11"/>
                                            </p:txEl>
                                          </p:spTgt>
                                        </p:tgtEl>
                                        <p:attrNameLst>
                                          <p:attrName>style.visibility</p:attrName>
                                        </p:attrNameLst>
                                      </p:cBhvr>
                                      <p:to>
                                        <p:strVal val="hidden"/>
                                      </p:to>
                                    </p:set>
                                  </p:childTnLst>
                                </p:cTn>
                              </p:par>
                              <p:par>
                                <p:cTn id="130" presetID="49" presetClass="exit" presetSubtype="0" accel="100000" fill="hold" nodeType="withEffect">
                                  <p:stCondLst>
                                    <p:cond delay="0"/>
                                  </p:stCondLst>
                                  <p:childTnLst>
                                    <p:anim calcmode="lin" valueType="num">
                                      <p:cBhvr>
                                        <p:cTn id="131" dur="500"/>
                                        <p:tgtEl>
                                          <p:spTgt spid="4"/>
                                        </p:tgtEl>
                                        <p:attrNameLst>
                                          <p:attrName>ppt_w</p:attrName>
                                        </p:attrNameLst>
                                      </p:cBhvr>
                                      <p:tavLst>
                                        <p:tav tm="0">
                                          <p:val>
                                            <p:strVal val="ppt_w"/>
                                          </p:val>
                                        </p:tav>
                                        <p:tav tm="100000">
                                          <p:val>
                                            <p:fltVal val="0"/>
                                          </p:val>
                                        </p:tav>
                                      </p:tavLst>
                                    </p:anim>
                                    <p:anim calcmode="lin" valueType="num">
                                      <p:cBhvr>
                                        <p:cTn id="132" dur="500"/>
                                        <p:tgtEl>
                                          <p:spTgt spid="4"/>
                                        </p:tgtEl>
                                        <p:attrNameLst>
                                          <p:attrName>ppt_h</p:attrName>
                                        </p:attrNameLst>
                                      </p:cBhvr>
                                      <p:tavLst>
                                        <p:tav tm="0">
                                          <p:val>
                                            <p:strVal val="ppt_h"/>
                                          </p:val>
                                        </p:tav>
                                        <p:tav tm="100000">
                                          <p:val>
                                            <p:fltVal val="0"/>
                                          </p:val>
                                        </p:tav>
                                      </p:tavLst>
                                    </p:anim>
                                    <p:anim calcmode="lin" valueType="num">
                                      <p:cBhvr>
                                        <p:cTn id="133" dur="500"/>
                                        <p:tgtEl>
                                          <p:spTgt spid="4"/>
                                        </p:tgtEl>
                                        <p:attrNameLst>
                                          <p:attrName>style.rotation</p:attrName>
                                        </p:attrNameLst>
                                      </p:cBhvr>
                                      <p:tavLst>
                                        <p:tav tm="0">
                                          <p:val>
                                            <p:fltVal val="0"/>
                                          </p:val>
                                        </p:tav>
                                        <p:tav tm="100000">
                                          <p:val>
                                            <p:fltVal val="360"/>
                                          </p:val>
                                        </p:tav>
                                      </p:tavLst>
                                    </p:anim>
                                    <p:animEffect transition="out" filter="fade">
                                      <p:cBhvr>
                                        <p:cTn id="134" dur="500"/>
                                        <p:tgtEl>
                                          <p:spTgt spid="4"/>
                                        </p:tgtEl>
                                      </p:cBhvr>
                                    </p:animEffect>
                                    <p:set>
                                      <p:cBhvr>
                                        <p:cTn id="135"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uiExpand="1" build="p"/>
      <p:bldP spid="3" grpId="1"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96908"/>
          </a:xfrm>
        </p:spPr>
        <p:txBody>
          <a:bodyP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b="1" cap="all" dirty="0" err="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Терилен</a:t>
            </a:r>
            <a:endParaRPr lang="ru-RU"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5" name="Содержимое 4"/>
          <p:cNvSpPr>
            <a:spLocks noGrp="1"/>
          </p:cNvSpPr>
          <p:nvPr>
            <p:ph idx="1"/>
          </p:nvPr>
        </p:nvSpPr>
        <p:spPr>
          <a:xfrm>
            <a:off x="457200" y="1071546"/>
            <a:ext cx="8229600" cy="5054617"/>
          </a:xfrm>
        </p:spPr>
        <p:txBody>
          <a:bodyPr>
            <a:normAutofit fontScale="55000" lnSpcReduction="20000"/>
          </a:bodyPr>
          <a:lstStyle/>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r>
              <a:rPr lang="ru-RU" dirty="0" smtClean="0"/>
              <a:t>Шовный </a:t>
            </a:r>
            <a:r>
              <a:rPr lang="ru-RU" dirty="0"/>
              <a:t>материал ТЕРИЛЕН является медицинским хирургическим изделием, стерильный </a:t>
            </a:r>
            <a:r>
              <a:rPr lang="ru-RU" dirty="0" err="1"/>
              <a:t>нерассасывающийся</a:t>
            </a:r>
            <a:r>
              <a:rPr lang="ru-RU" dirty="0"/>
              <a:t> синтетического происхождения. Базовым элементом, из которого состоит нить, является макромолекула, образующаяся в результате поликонденсации терефталевой кислоты с этиленгликолем, имеющая структурную формулу: -(С10H8О4)</a:t>
            </a:r>
            <a:r>
              <a:rPr lang="ru-RU" dirty="0" err="1"/>
              <a:t>n</a:t>
            </a:r>
            <a:r>
              <a:rPr lang="ru-RU" dirty="0"/>
              <a:t>- Нить ТЕРИЛЕН - зеленого цвета (D&amp;C </a:t>
            </a:r>
            <a:r>
              <a:rPr lang="ru-RU" dirty="0" err="1"/>
              <a:t>Green</a:t>
            </a:r>
            <a:r>
              <a:rPr lang="ru-RU" dirty="0"/>
              <a:t> № 6 – индекс цвета 61565) и белого натурального, получена плетением простейших волокон и покрыта силиконом.</a:t>
            </a:r>
          </a:p>
          <a:p>
            <a:r>
              <a:rPr lang="ru-RU" dirty="0"/>
              <a:t>Выпускается различной длины и калибров (USP/EP) как в версии свободной нити, так и в соединении с иглой из нержавеющей стали INOX различных размеров и форм. Более детальное описание находится в общем каталоге. Хирургический шовный материал ТЕРИЛЕН соответствует требованиям Европейской Фармакопеи для Хирургического синтетического шовного материала </a:t>
            </a:r>
            <a:r>
              <a:rPr lang="ru-RU" dirty="0" err="1"/>
              <a:t>нерассасывающегося</a:t>
            </a:r>
            <a:r>
              <a:rPr lang="ru-RU" dirty="0"/>
              <a:t> стерильного плетеного.</a:t>
            </a:r>
          </a:p>
          <a:p>
            <a:endParaRPr lang="ru-RU" dirty="0"/>
          </a:p>
        </p:txBody>
      </p:sp>
      <p:pic>
        <p:nvPicPr>
          <p:cNvPr id="6" name="Рисунок 5" descr="http://www.merkuriy.com/var/good/pp_34.jpg">
            <a:hlinkClick r:id="rId2" tooltip="&quot;Посмотреть в полный размер&quot;"/>
          </p:cNvPr>
          <p:cNvPicPr/>
          <p:nvPr/>
        </p:nvPicPr>
        <p:blipFill>
          <a:blip r:embed="rId3" cstate="print"/>
          <a:srcRect/>
          <a:stretch>
            <a:fillRect/>
          </a:stretch>
        </p:blipFill>
        <p:spPr bwMode="auto">
          <a:xfrm>
            <a:off x="2857488" y="1071546"/>
            <a:ext cx="3071834" cy="1857388"/>
          </a:xfrm>
          <a:prstGeom prst="rect">
            <a:avLst/>
          </a:prstGeom>
          <a:ln>
            <a:noFill/>
          </a:ln>
          <a:effectLst>
            <a:softEdge rad="112500"/>
          </a:effectLst>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par>
                          <p:cTn id="8" fill="hold">
                            <p:stCondLst>
                              <p:cond delay="2000"/>
                            </p:stCondLst>
                            <p:childTnLst>
                              <p:par>
                                <p:cTn id="9" presetID="30"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800" decel="100000"/>
                                        <p:tgtEl>
                                          <p:spTgt spid="6"/>
                                        </p:tgtEl>
                                      </p:cBhvr>
                                    </p:animEffect>
                                    <p:anim calcmode="lin" valueType="num">
                                      <p:cBhvr>
                                        <p:cTn id="12" dur="800" decel="100000" fill="hold"/>
                                        <p:tgtEl>
                                          <p:spTgt spid="6"/>
                                        </p:tgtEl>
                                        <p:attrNameLst>
                                          <p:attrName>style.rotation</p:attrName>
                                        </p:attrNameLst>
                                      </p:cBhvr>
                                      <p:tavLst>
                                        <p:tav tm="0">
                                          <p:val>
                                            <p:fltVal val="-90"/>
                                          </p:val>
                                        </p:tav>
                                        <p:tav tm="100000">
                                          <p:val>
                                            <p:fltVal val="0"/>
                                          </p:val>
                                        </p:tav>
                                      </p:tavLst>
                                    </p:anim>
                                    <p:anim calcmode="lin" valueType="num">
                                      <p:cBhvr>
                                        <p:cTn id="13" dur="800" decel="100000" fill="hold"/>
                                        <p:tgtEl>
                                          <p:spTgt spid="6"/>
                                        </p:tgtEl>
                                        <p:attrNameLst>
                                          <p:attrName>ppt_x</p:attrName>
                                        </p:attrNameLst>
                                      </p:cBhvr>
                                      <p:tavLst>
                                        <p:tav tm="0">
                                          <p:val>
                                            <p:strVal val="#ppt_x+0.4"/>
                                          </p:val>
                                        </p:tav>
                                        <p:tav tm="100000">
                                          <p:val>
                                            <p:strVal val="#ppt_x-0.05"/>
                                          </p:val>
                                        </p:tav>
                                      </p:tavLst>
                                    </p:anim>
                                    <p:anim calcmode="lin" valueType="num">
                                      <p:cBhvr>
                                        <p:cTn id="14" dur="800" decel="100000" fill="hold"/>
                                        <p:tgtEl>
                                          <p:spTgt spid="6"/>
                                        </p:tgtEl>
                                        <p:attrNameLst>
                                          <p:attrName>ppt_y</p:attrName>
                                        </p:attrNameLst>
                                      </p:cBhvr>
                                      <p:tavLst>
                                        <p:tav tm="0">
                                          <p:val>
                                            <p:strVal val="#ppt_y-0.4"/>
                                          </p:val>
                                        </p:tav>
                                        <p:tav tm="100000">
                                          <p:val>
                                            <p:strVal val="#ppt_y+0.1"/>
                                          </p:val>
                                        </p:tav>
                                      </p:tavLst>
                                    </p:anim>
                                    <p:anim calcmode="lin" valueType="num">
                                      <p:cBhvr>
                                        <p:cTn id="15"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16"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par>
                          <p:cTn id="17" fill="hold">
                            <p:stCondLst>
                              <p:cond delay="3000"/>
                            </p:stCondLst>
                            <p:childTnLst>
                              <p:par>
                                <p:cTn id="18" presetID="35" presetClass="entr" presetSubtype="0" fill="hold" grpId="0" nodeType="afterEffect">
                                  <p:stCondLst>
                                    <p:cond delay="0"/>
                                  </p:stCondLst>
                                  <p:childTnLst>
                                    <p:set>
                                      <p:cBhvr>
                                        <p:cTn id="19" dur="1" fill="hold">
                                          <p:stCondLst>
                                            <p:cond delay="0"/>
                                          </p:stCondLst>
                                        </p:cTn>
                                        <p:tgtEl>
                                          <p:spTgt spid="5">
                                            <p:txEl>
                                              <p:pRg st="7" end="7"/>
                                            </p:txEl>
                                          </p:spTgt>
                                        </p:tgtEl>
                                        <p:attrNameLst>
                                          <p:attrName>style.visibility</p:attrName>
                                        </p:attrNameLst>
                                      </p:cBhvr>
                                      <p:to>
                                        <p:strVal val="visible"/>
                                      </p:to>
                                    </p:set>
                                    <p:animEffect transition="in" filter="fade">
                                      <p:cBhvr>
                                        <p:cTn id="20" dur="2000"/>
                                        <p:tgtEl>
                                          <p:spTgt spid="5">
                                            <p:txEl>
                                              <p:pRg st="7" end="7"/>
                                            </p:txEl>
                                          </p:spTgt>
                                        </p:tgtEl>
                                      </p:cBhvr>
                                    </p:animEffect>
                                    <p:anim calcmode="lin" valueType="num">
                                      <p:cBhvr>
                                        <p:cTn id="21" dur="2000" fill="hold"/>
                                        <p:tgtEl>
                                          <p:spTgt spid="5">
                                            <p:txEl>
                                              <p:pRg st="7" end="7"/>
                                            </p:txEl>
                                          </p:spTgt>
                                        </p:tgtEl>
                                        <p:attrNameLst>
                                          <p:attrName>style.rotation</p:attrName>
                                        </p:attrNameLst>
                                      </p:cBhvr>
                                      <p:tavLst>
                                        <p:tav tm="0">
                                          <p:val>
                                            <p:fltVal val="720"/>
                                          </p:val>
                                        </p:tav>
                                        <p:tav tm="100000">
                                          <p:val>
                                            <p:fltVal val="0"/>
                                          </p:val>
                                        </p:tav>
                                      </p:tavLst>
                                    </p:anim>
                                    <p:anim calcmode="lin" valueType="num">
                                      <p:cBhvr>
                                        <p:cTn id="22" dur="2000" fill="hold"/>
                                        <p:tgtEl>
                                          <p:spTgt spid="5">
                                            <p:txEl>
                                              <p:pRg st="7" end="7"/>
                                            </p:txEl>
                                          </p:spTgt>
                                        </p:tgtEl>
                                        <p:attrNameLst>
                                          <p:attrName>ppt_h</p:attrName>
                                        </p:attrNameLst>
                                      </p:cBhvr>
                                      <p:tavLst>
                                        <p:tav tm="0">
                                          <p:val>
                                            <p:fltVal val="0"/>
                                          </p:val>
                                        </p:tav>
                                        <p:tav tm="100000">
                                          <p:val>
                                            <p:strVal val="#ppt_h"/>
                                          </p:val>
                                        </p:tav>
                                      </p:tavLst>
                                    </p:anim>
                                    <p:anim calcmode="lin" valueType="num">
                                      <p:cBhvr>
                                        <p:cTn id="23" dur="2000" fill="hold"/>
                                        <p:tgtEl>
                                          <p:spTgt spid="5">
                                            <p:txEl>
                                              <p:pRg st="7" end="7"/>
                                            </p:txEl>
                                          </p:spTgt>
                                        </p:tgtEl>
                                        <p:attrNameLst>
                                          <p:attrName>ppt_w</p:attrName>
                                        </p:attrNameLst>
                                      </p:cBhvr>
                                      <p:tavLst>
                                        <p:tav tm="0">
                                          <p:val>
                                            <p:fltVal val="0"/>
                                          </p:val>
                                        </p:tav>
                                        <p:tav tm="100000">
                                          <p:val>
                                            <p:strVal val="#ppt_w"/>
                                          </p:val>
                                        </p:tav>
                                      </p:tavLst>
                                    </p:anim>
                                  </p:childTnLst>
                                </p:cTn>
                              </p:par>
                            </p:childTnLst>
                          </p:cTn>
                        </p:par>
                        <p:par>
                          <p:cTn id="24" fill="hold">
                            <p:stCondLst>
                              <p:cond delay="5000"/>
                            </p:stCondLst>
                            <p:childTnLst>
                              <p:par>
                                <p:cTn id="25" presetID="35" presetClass="entr" presetSubtype="0" fill="hold" grpId="0" nodeType="afterEffect">
                                  <p:stCondLst>
                                    <p:cond delay="0"/>
                                  </p:stCondLst>
                                  <p:childTnLst>
                                    <p:set>
                                      <p:cBhvr>
                                        <p:cTn id="26" dur="1" fill="hold">
                                          <p:stCondLst>
                                            <p:cond delay="0"/>
                                          </p:stCondLst>
                                        </p:cTn>
                                        <p:tgtEl>
                                          <p:spTgt spid="5">
                                            <p:txEl>
                                              <p:pRg st="8" end="8"/>
                                            </p:txEl>
                                          </p:spTgt>
                                        </p:tgtEl>
                                        <p:attrNameLst>
                                          <p:attrName>style.visibility</p:attrName>
                                        </p:attrNameLst>
                                      </p:cBhvr>
                                      <p:to>
                                        <p:strVal val="visible"/>
                                      </p:to>
                                    </p:set>
                                    <p:animEffect transition="in" filter="fade">
                                      <p:cBhvr>
                                        <p:cTn id="27" dur="2000"/>
                                        <p:tgtEl>
                                          <p:spTgt spid="5">
                                            <p:txEl>
                                              <p:pRg st="8" end="8"/>
                                            </p:txEl>
                                          </p:spTgt>
                                        </p:tgtEl>
                                      </p:cBhvr>
                                    </p:animEffect>
                                    <p:anim calcmode="lin" valueType="num">
                                      <p:cBhvr>
                                        <p:cTn id="28" dur="2000" fill="hold"/>
                                        <p:tgtEl>
                                          <p:spTgt spid="5">
                                            <p:txEl>
                                              <p:pRg st="8" end="8"/>
                                            </p:txEl>
                                          </p:spTgt>
                                        </p:tgtEl>
                                        <p:attrNameLst>
                                          <p:attrName>style.rotation</p:attrName>
                                        </p:attrNameLst>
                                      </p:cBhvr>
                                      <p:tavLst>
                                        <p:tav tm="0">
                                          <p:val>
                                            <p:fltVal val="720"/>
                                          </p:val>
                                        </p:tav>
                                        <p:tav tm="100000">
                                          <p:val>
                                            <p:fltVal val="0"/>
                                          </p:val>
                                        </p:tav>
                                      </p:tavLst>
                                    </p:anim>
                                    <p:anim calcmode="lin" valueType="num">
                                      <p:cBhvr>
                                        <p:cTn id="29" dur="2000" fill="hold"/>
                                        <p:tgtEl>
                                          <p:spTgt spid="5">
                                            <p:txEl>
                                              <p:pRg st="8" end="8"/>
                                            </p:txEl>
                                          </p:spTgt>
                                        </p:tgtEl>
                                        <p:attrNameLst>
                                          <p:attrName>ppt_h</p:attrName>
                                        </p:attrNameLst>
                                      </p:cBhvr>
                                      <p:tavLst>
                                        <p:tav tm="0">
                                          <p:val>
                                            <p:fltVal val="0"/>
                                          </p:val>
                                        </p:tav>
                                        <p:tav tm="100000">
                                          <p:val>
                                            <p:strVal val="#ppt_h"/>
                                          </p:val>
                                        </p:tav>
                                      </p:tavLst>
                                    </p:anim>
                                    <p:anim calcmode="lin" valueType="num">
                                      <p:cBhvr>
                                        <p:cTn id="30" dur="2000" fill="hold"/>
                                        <p:tgtEl>
                                          <p:spTgt spid="5">
                                            <p:txEl>
                                              <p:pRg st="8" end="8"/>
                                            </p:txEl>
                                          </p:spTgt>
                                        </p:tgtEl>
                                        <p:attrNameLst>
                                          <p:attrName>ppt_w</p:attrName>
                                        </p:attrNameLst>
                                      </p:cBhvr>
                                      <p:tavLst>
                                        <p:tav tm="0">
                                          <p:val>
                                            <p:fltVal val="0"/>
                                          </p:val>
                                        </p:tav>
                                        <p:tav tm="100000">
                                          <p:val>
                                            <p:strVal val="#ppt_w"/>
                                          </p:val>
                                        </p:tav>
                                      </p:tavLst>
                                    </p:anim>
                                  </p:childTnLst>
                                </p:cTn>
                              </p:par>
                            </p:childTnLst>
                          </p:cTn>
                        </p:par>
                        <p:par>
                          <p:cTn id="31" fill="hold">
                            <p:stCondLst>
                              <p:cond delay="7000"/>
                            </p:stCondLst>
                            <p:childTnLst>
                              <p:par>
                                <p:cTn id="32" presetID="17" presetClass="exit" presetSubtype="10" fill="hold" grpId="1" nodeType="afterEffect">
                                  <p:stCondLst>
                                    <p:cond delay="0"/>
                                  </p:stCondLst>
                                  <p:childTnLst>
                                    <p:anim calcmode="lin" valueType="num">
                                      <p:cBhvr>
                                        <p:cTn id="33" dur="500"/>
                                        <p:tgtEl>
                                          <p:spTgt spid="2"/>
                                        </p:tgtEl>
                                        <p:attrNameLst>
                                          <p:attrName>ppt_w</p:attrName>
                                        </p:attrNameLst>
                                      </p:cBhvr>
                                      <p:tavLst>
                                        <p:tav tm="0">
                                          <p:val>
                                            <p:strVal val="ppt_w"/>
                                          </p:val>
                                        </p:tav>
                                        <p:tav tm="100000">
                                          <p:val>
                                            <p:fltVal val="0"/>
                                          </p:val>
                                        </p:tav>
                                      </p:tavLst>
                                    </p:anim>
                                    <p:anim calcmode="lin" valueType="num">
                                      <p:cBhvr>
                                        <p:cTn id="34" dur="500"/>
                                        <p:tgtEl>
                                          <p:spTgt spid="2"/>
                                        </p:tgtEl>
                                        <p:attrNameLst>
                                          <p:attrName>ppt_h</p:attrName>
                                        </p:attrNameLst>
                                      </p:cBhvr>
                                      <p:tavLst>
                                        <p:tav tm="0">
                                          <p:val>
                                            <p:strVal val="ppt_h"/>
                                          </p:val>
                                        </p:tav>
                                        <p:tav tm="100000">
                                          <p:val>
                                            <p:strVal val="ppt_h"/>
                                          </p:val>
                                        </p:tav>
                                      </p:tavLst>
                                    </p:anim>
                                    <p:set>
                                      <p:cBhvr>
                                        <p:cTn id="35" dur="1" fill="hold">
                                          <p:stCondLst>
                                            <p:cond delay="499"/>
                                          </p:stCondLst>
                                        </p:cTn>
                                        <p:tgtEl>
                                          <p:spTgt spid="2"/>
                                        </p:tgtEl>
                                        <p:attrNameLst>
                                          <p:attrName>style.visibility</p:attrName>
                                        </p:attrNameLst>
                                      </p:cBhvr>
                                      <p:to>
                                        <p:strVal val="hidden"/>
                                      </p:to>
                                    </p:set>
                                  </p:childTnLst>
                                </p:cTn>
                              </p:par>
                            </p:childTnLst>
                          </p:cTn>
                        </p:par>
                        <p:par>
                          <p:cTn id="36" fill="hold">
                            <p:stCondLst>
                              <p:cond delay="7500"/>
                            </p:stCondLst>
                            <p:childTnLst>
                              <p:par>
                                <p:cTn id="37" presetID="21" presetClass="exit" presetSubtype="4" fill="hold" nodeType="afterEffect">
                                  <p:stCondLst>
                                    <p:cond delay="0"/>
                                  </p:stCondLst>
                                  <p:childTnLst>
                                    <p:animEffect transition="out" filter="wheel(4)">
                                      <p:cBhvr>
                                        <p:cTn id="38" dur="2000"/>
                                        <p:tgtEl>
                                          <p:spTgt spid="6"/>
                                        </p:tgtEl>
                                      </p:cBhvr>
                                    </p:animEffect>
                                    <p:set>
                                      <p:cBhvr>
                                        <p:cTn id="39" dur="1" fill="hold">
                                          <p:stCondLst>
                                            <p:cond delay="1999"/>
                                          </p:stCondLst>
                                        </p:cTn>
                                        <p:tgtEl>
                                          <p:spTgt spid="6"/>
                                        </p:tgtEl>
                                        <p:attrNameLst>
                                          <p:attrName>style.visibility</p:attrName>
                                        </p:attrNameLst>
                                      </p:cBhvr>
                                      <p:to>
                                        <p:strVal val="hidden"/>
                                      </p:to>
                                    </p:set>
                                  </p:childTnLst>
                                </p:cTn>
                              </p:par>
                            </p:childTnLst>
                          </p:cTn>
                        </p:par>
                        <p:par>
                          <p:cTn id="40" fill="hold">
                            <p:stCondLst>
                              <p:cond delay="9500"/>
                            </p:stCondLst>
                            <p:childTnLst>
                              <p:par>
                                <p:cTn id="41" presetID="10" presetClass="exit" presetSubtype="0" fill="hold" grpId="1" nodeType="afterEffect">
                                  <p:stCondLst>
                                    <p:cond delay="0"/>
                                  </p:stCondLst>
                                  <p:childTnLst>
                                    <p:animEffect transition="out" filter="fade">
                                      <p:cBhvr>
                                        <p:cTn id="42" dur="2000"/>
                                        <p:tgtEl>
                                          <p:spTgt spid="5">
                                            <p:txEl>
                                              <p:pRg st="7" end="7"/>
                                            </p:txEl>
                                          </p:spTgt>
                                        </p:tgtEl>
                                      </p:cBhvr>
                                    </p:animEffect>
                                    <p:set>
                                      <p:cBhvr>
                                        <p:cTn id="43" dur="1" fill="hold">
                                          <p:stCondLst>
                                            <p:cond delay="1999"/>
                                          </p:stCondLst>
                                        </p:cTn>
                                        <p:tgtEl>
                                          <p:spTgt spid="5">
                                            <p:txEl>
                                              <p:pRg st="7" end="7"/>
                                            </p:txEl>
                                          </p:spTgt>
                                        </p:tgtEl>
                                        <p:attrNameLst>
                                          <p:attrName>style.visibility</p:attrName>
                                        </p:attrNameLst>
                                      </p:cBhvr>
                                      <p:to>
                                        <p:strVal val="hidden"/>
                                      </p:to>
                                    </p:set>
                                  </p:childTnLst>
                                </p:cTn>
                              </p:par>
                            </p:childTnLst>
                          </p:cTn>
                        </p:par>
                        <p:par>
                          <p:cTn id="44" fill="hold">
                            <p:stCondLst>
                              <p:cond delay="11500"/>
                            </p:stCondLst>
                            <p:childTnLst>
                              <p:par>
                                <p:cTn id="45" presetID="10" presetClass="exit" presetSubtype="0" fill="hold" grpId="1" nodeType="afterEffect">
                                  <p:stCondLst>
                                    <p:cond delay="0"/>
                                  </p:stCondLst>
                                  <p:childTnLst>
                                    <p:animEffect transition="out" filter="fade">
                                      <p:cBhvr>
                                        <p:cTn id="46" dur="2000"/>
                                        <p:tgtEl>
                                          <p:spTgt spid="5">
                                            <p:txEl>
                                              <p:pRg st="8" end="8"/>
                                            </p:txEl>
                                          </p:spTgt>
                                        </p:tgtEl>
                                      </p:cBhvr>
                                    </p:animEffect>
                                    <p:set>
                                      <p:cBhvr>
                                        <p:cTn id="47" dur="1" fill="hold">
                                          <p:stCondLst>
                                            <p:cond delay="1999"/>
                                          </p:stCondLst>
                                        </p:cTn>
                                        <p:tgtEl>
                                          <p:spTgt spid="5">
                                            <p:txEl>
                                              <p:pRg st="8" end="8"/>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5" grpId="0" build="p"/>
      <p:bldP spid="5" grpI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96908"/>
          </a:xfrm>
        </p:spPr>
        <p:txBody>
          <a:bodyP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sz="32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Нитки универсальные полиэфирные</a:t>
            </a:r>
            <a:endParaRPr lang="ru-RU" sz="32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Содержимое 2"/>
          <p:cNvSpPr>
            <a:spLocks noGrp="1"/>
          </p:cNvSpPr>
          <p:nvPr>
            <p:ph idx="1"/>
          </p:nvPr>
        </p:nvSpPr>
        <p:spPr>
          <a:xfrm>
            <a:off x="457200" y="1142984"/>
            <a:ext cx="8229600" cy="5429288"/>
          </a:xfrm>
        </p:spPr>
        <p:txBody>
          <a:bodyPr>
            <a:normAutofit fontScale="55000" lnSpcReduction="20000"/>
          </a:bodyPr>
          <a:lstStyle/>
          <a:p>
            <a:endParaRPr lang="ru-RU" b="1" dirty="0" smtClean="0"/>
          </a:p>
          <a:p>
            <a:endParaRPr lang="ru-RU" b="1" dirty="0"/>
          </a:p>
          <a:p>
            <a:endParaRPr lang="ru-RU" b="1" dirty="0" smtClean="0"/>
          </a:p>
          <a:p>
            <a:endParaRPr lang="ru-RU" b="1" dirty="0"/>
          </a:p>
          <a:p>
            <a:endParaRPr lang="ru-RU" b="1" dirty="0" smtClean="0"/>
          </a:p>
          <a:p>
            <a:endParaRPr lang="ru-RU" b="1" dirty="0"/>
          </a:p>
          <a:p>
            <a:r>
              <a:rPr lang="ru-RU" b="1" dirty="0" smtClean="0"/>
              <a:t>Нитки </a:t>
            </a:r>
            <a:r>
              <a:rPr lang="ru-RU" b="1" dirty="0"/>
              <a:t>швейные универсальные торговой марки MAX BASIC™</a:t>
            </a:r>
            <a:r>
              <a:rPr lang="ru-RU" dirty="0"/>
              <a:t> – </a:t>
            </a:r>
            <a:r>
              <a:rPr lang="ru-RU" dirty="0" err="1"/>
              <a:t>зарегистрированны</a:t>
            </a:r>
            <a:r>
              <a:rPr lang="ru-RU" dirty="0"/>
              <a:t> фирмой МАГ на территории России. Они производятся из высококачественного сырья (100% полиэфирное волокно) на новейшем оборудовании с электронной очисткой. </a:t>
            </a:r>
            <a:br>
              <a:rPr lang="ru-RU" dirty="0"/>
            </a:br>
            <a:r>
              <a:rPr lang="ru-RU" dirty="0"/>
              <a:t>Метод соединения концов без узлов предполагает выпускать нити равномерные по толщине. </a:t>
            </a:r>
            <a:br>
              <a:rPr lang="ru-RU" dirty="0"/>
            </a:br>
            <a:r>
              <a:rPr lang="ru-RU" dirty="0"/>
              <a:t>Специальная обработка силиконом (5%) позволяет использовать их на современном высокоскоростном швейном оборудовании.</a:t>
            </a:r>
            <a:br>
              <a:rPr lang="ru-RU" dirty="0"/>
            </a:br>
            <a:r>
              <a:rPr lang="ru-RU" dirty="0"/>
              <a:t>Нитки соответствуют международному стандарту ISO 9001:2000.</a:t>
            </a:r>
            <a:br>
              <a:rPr lang="ru-RU" dirty="0"/>
            </a:br>
            <a:r>
              <a:rPr lang="ru-RU" dirty="0"/>
              <a:t>Оптимальное соотношение качества и цены удовлетворит самого взыскательного потребителя.</a:t>
            </a:r>
            <a:br>
              <a:rPr lang="ru-RU" dirty="0"/>
            </a:br>
            <a:r>
              <a:rPr lang="ru-RU" dirty="0"/>
              <a:t>Нитки швейные универсальные торговой марки </a:t>
            </a:r>
            <a:r>
              <a:rPr lang="ru-RU" b="1" dirty="0"/>
              <a:t>40/2 IDEAL™</a:t>
            </a:r>
            <a:r>
              <a:rPr lang="ru-RU" dirty="0"/>
              <a:t> выпущены для использования на бытовых швейных машинах. Нитки швейные универсальные </a:t>
            </a:r>
            <a:r>
              <a:rPr lang="ru-RU" b="1" dirty="0"/>
              <a:t>MAX BASIC™</a:t>
            </a:r>
            <a:r>
              <a:rPr lang="ru-RU" dirty="0"/>
              <a:t> - сплетены в 2 сложения и имеют правую крутку. Представлен широкий ассортимент – по толщине и по назначению. </a:t>
            </a:r>
          </a:p>
        </p:txBody>
      </p:sp>
      <p:pic>
        <p:nvPicPr>
          <p:cNvPr id="4" name="Рисунок 3" descr="полиэстер">
            <a:hlinkClick r:id="rId2"/>
          </p:cNvPr>
          <p:cNvPicPr/>
          <p:nvPr/>
        </p:nvPicPr>
        <p:blipFill>
          <a:blip r:embed="rId3" cstate="print"/>
          <a:srcRect/>
          <a:stretch>
            <a:fillRect/>
          </a:stretch>
        </p:blipFill>
        <p:spPr bwMode="auto">
          <a:xfrm>
            <a:off x="3214678" y="928670"/>
            <a:ext cx="2286016" cy="1905000"/>
          </a:xfrm>
          <a:prstGeom prst="rect">
            <a:avLst/>
          </a:prstGeom>
          <a:ln>
            <a:noFill/>
          </a:ln>
          <a:effectLst>
            <a:softEdge rad="112500"/>
          </a:effectLst>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childTnLst>
                          </p:cTn>
                        </p:par>
                        <p:par>
                          <p:cTn id="10" fill="hold">
                            <p:stCondLst>
                              <p:cond delay="1000"/>
                            </p:stCondLst>
                            <p:childTnLst>
                              <p:par>
                                <p:cTn id="11" presetID="39" presetClass="entr" presetSubtype="0" accel="100000"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ppt_h</p:attrName>
                                        </p:attrNameLst>
                                      </p:cBhvr>
                                      <p:tavLst>
                                        <p:tav tm="0">
                                          <p:val>
                                            <p:strVal val="#ppt_h/20"/>
                                          </p:val>
                                        </p:tav>
                                        <p:tav tm="50000">
                                          <p:val>
                                            <p:strVal val="#ppt_h/20"/>
                                          </p:val>
                                        </p:tav>
                                        <p:tav tm="100000">
                                          <p:val>
                                            <p:strVal val="#ppt_h"/>
                                          </p:val>
                                        </p:tav>
                                      </p:tavLst>
                                    </p:anim>
                                    <p:anim calcmode="lin" valueType="num">
                                      <p:cBhvr>
                                        <p:cTn id="14" dur="1000" fill="hold"/>
                                        <p:tgtEl>
                                          <p:spTgt spid="4"/>
                                        </p:tgtEl>
                                        <p:attrNameLst>
                                          <p:attrName>ppt_w</p:attrName>
                                        </p:attrNameLst>
                                      </p:cBhvr>
                                      <p:tavLst>
                                        <p:tav tm="0">
                                          <p:val>
                                            <p:strVal val="#ppt_w+.3"/>
                                          </p:val>
                                        </p:tav>
                                        <p:tav tm="50000">
                                          <p:val>
                                            <p:strVal val="#ppt_w+.3"/>
                                          </p:val>
                                        </p:tav>
                                        <p:tav tm="100000">
                                          <p:val>
                                            <p:strVal val="#ppt_w"/>
                                          </p:val>
                                        </p:tav>
                                      </p:tavLst>
                                    </p:anim>
                                    <p:anim calcmode="lin" valueType="num">
                                      <p:cBhvr>
                                        <p:cTn id="15" dur="1000" fill="hold"/>
                                        <p:tgtEl>
                                          <p:spTgt spid="4"/>
                                        </p:tgtEl>
                                        <p:attrNameLst>
                                          <p:attrName>ppt_x</p:attrName>
                                        </p:attrNameLst>
                                      </p:cBhvr>
                                      <p:tavLst>
                                        <p:tav tm="0">
                                          <p:val>
                                            <p:strVal val="#ppt_x-.3"/>
                                          </p:val>
                                        </p:tav>
                                        <p:tav tm="5000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
                                          </p:val>
                                        </p:tav>
                                        <p:tav tm="100000">
                                          <p:val>
                                            <p:strVal val="#ppt_y"/>
                                          </p:val>
                                        </p:tav>
                                      </p:tavLst>
                                    </p:anim>
                                  </p:childTnLst>
                                </p:cTn>
                              </p:par>
                            </p:childTnLst>
                          </p:cTn>
                        </p:par>
                        <p:par>
                          <p:cTn id="17" fill="hold">
                            <p:stCondLst>
                              <p:cond delay="2000"/>
                            </p:stCondLst>
                            <p:childTnLst>
                              <p:par>
                                <p:cTn id="18" presetID="39" presetClass="entr" presetSubtype="0" accel="100000" fill="hold" grpId="0" nodeType="after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 calcmode="lin" valueType="num">
                                      <p:cBhvr>
                                        <p:cTn id="20" dur="1000" fill="hold"/>
                                        <p:tgtEl>
                                          <p:spTgt spid="3">
                                            <p:txEl>
                                              <p:pRg st="6" end="6"/>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1" dur="1000" fill="hold"/>
                                        <p:tgtEl>
                                          <p:spTgt spid="3">
                                            <p:txEl>
                                              <p:pRg st="6" end="6"/>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2" dur="1000" fill="hold"/>
                                        <p:tgtEl>
                                          <p:spTgt spid="3">
                                            <p:txEl>
                                              <p:pRg st="6" end="6"/>
                                            </p:txEl>
                                          </p:spTgt>
                                        </p:tgtEl>
                                        <p:attrNameLst>
                                          <p:attrName>ppt_x</p:attrName>
                                        </p:attrNameLst>
                                      </p:cBhvr>
                                      <p:tavLst>
                                        <p:tav tm="0">
                                          <p:val>
                                            <p:strVal val="#ppt_x-.3"/>
                                          </p:val>
                                        </p:tav>
                                        <p:tav tm="50000">
                                          <p:val>
                                            <p:strVal val="#ppt_x"/>
                                          </p:val>
                                        </p:tav>
                                        <p:tav tm="100000">
                                          <p:val>
                                            <p:strVal val="#ppt_x"/>
                                          </p:val>
                                        </p:tav>
                                      </p:tavLst>
                                    </p:anim>
                                    <p:anim calcmode="lin" valueType="num">
                                      <p:cBhvr>
                                        <p:cTn id="23" dur="10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par>
                          <p:cTn id="24" fill="hold">
                            <p:stCondLst>
                              <p:cond delay="3000"/>
                            </p:stCondLst>
                            <p:childTnLst>
                              <p:par>
                                <p:cTn id="25" presetID="15" presetClass="exit" presetSubtype="0" fill="hold" grpId="1" nodeType="afterEffect">
                                  <p:stCondLst>
                                    <p:cond delay="2000"/>
                                  </p:stCondLst>
                                  <p:childTnLst>
                                    <p:anim calcmode="lin" valueType="num">
                                      <p:cBhvr>
                                        <p:cTn id="26" dur="1000"/>
                                        <p:tgtEl>
                                          <p:spTgt spid="2"/>
                                        </p:tgtEl>
                                        <p:attrNameLst>
                                          <p:attrName>ppt_w</p:attrName>
                                        </p:attrNameLst>
                                      </p:cBhvr>
                                      <p:tavLst>
                                        <p:tav tm="0">
                                          <p:val>
                                            <p:strVal val="ppt_w"/>
                                          </p:val>
                                        </p:tav>
                                        <p:tav tm="100000">
                                          <p:val>
                                            <p:fltVal val="0"/>
                                          </p:val>
                                        </p:tav>
                                      </p:tavLst>
                                    </p:anim>
                                    <p:anim calcmode="lin" valueType="num">
                                      <p:cBhvr>
                                        <p:cTn id="27" dur="1000"/>
                                        <p:tgtEl>
                                          <p:spTgt spid="2"/>
                                        </p:tgtEl>
                                        <p:attrNameLst>
                                          <p:attrName>ppt_h</p:attrName>
                                        </p:attrNameLst>
                                      </p:cBhvr>
                                      <p:tavLst>
                                        <p:tav tm="0">
                                          <p:val>
                                            <p:strVal val="ppt_h"/>
                                          </p:val>
                                        </p:tav>
                                        <p:tav tm="100000">
                                          <p:val>
                                            <p:fltVal val="0"/>
                                          </p:val>
                                        </p:tav>
                                      </p:tavLst>
                                    </p:anim>
                                    <p:anim calcmode="lin" valueType="num">
                                      <p:cBhvr>
                                        <p:cTn id="28" dur="1000"/>
                                        <p:tgtEl>
                                          <p:spTgt spid="2"/>
                                        </p:tgtEl>
                                        <p:attrNameLst>
                                          <p:attrName>ppt_x</p:attrName>
                                        </p:attrNameLst>
                                      </p:cBhvr>
                                      <p:tavLst>
                                        <p:tav tm="0">
                                          <p:val>
                                            <p:strVal val="ppt_x"/>
                                          </p:val>
                                        </p:tav>
                                        <p:tav tm="5000">
                                          <p:val>
                                            <p:strVal val="ppt_x+-0.0500*(ppt_x*0.9511+(1-ppt_y)*0.3090)"/>
                                          </p:val>
                                        </p:tav>
                                        <p:tav tm="10000">
                                          <p:val>
                                            <p:strVal val="ppt_x+-0.1000*(ppt_x*0.8090+(1-ppt_y)*0.5878)"/>
                                          </p:val>
                                        </p:tav>
                                        <p:tav tm="15000">
                                          <p:val>
                                            <p:strVal val="ppt_x+-0.1500*(ppt_x*0.5878+(1-ppt_y)*0.8090)"/>
                                          </p:val>
                                        </p:tav>
                                        <p:tav tm="20000">
                                          <p:val>
                                            <p:strVal val="ppt_x+-0.2000*(ppt_x*0.3090+(1-ppt_y)*0.9511)"/>
                                          </p:val>
                                        </p:tav>
                                        <p:tav tm="25000">
                                          <p:val>
                                            <p:strVal val="ppt_x+-0.2500*(ppt_x*-0.0000+(1-ppt_y)*1.0000)"/>
                                          </p:val>
                                        </p:tav>
                                        <p:tav tm="30000">
                                          <p:val>
                                            <p:strVal val="ppt_x+-0.3000*(ppt_x*-0.3090+(1-ppt_y)*0.9511)"/>
                                          </p:val>
                                        </p:tav>
                                        <p:tav tm="35000">
                                          <p:val>
                                            <p:strVal val="ppt_x+-0.3500*(ppt_x*-0.5878+(1-ppt_y)*0.8090)"/>
                                          </p:val>
                                        </p:tav>
                                        <p:tav tm="40000">
                                          <p:val>
                                            <p:strVal val="ppt_x+-0.4000*(ppt_x*-0.8090+(1-ppt_y)*0.5878)"/>
                                          </p:val>
                                        </p:tav>
                                        <p:tav tm="45000">
                                          <p:val>
                                            <p:strVal val="ppt_x+-0.4500*(ppt_x*-0.9511+(1-ppt_y)*0.3090)"/>
                                          </p:val>
                                        </p:tav>
                                        <p:tav tm="50000">
                                          <p:val>
                                            <p:strVal val="ppt_x+-0.5000*(ppt_x*-1.0000+(1-ppt_y)*-0.0000)"/>
                                          </p:val>
                                        </p:tav>
                                        <p:tav tm="55000">
                                          <p:val>
                                            <p:strVal val="ppt_x+-0.5500*(ppt_x*-0.9511+(1-ppt_y)*-0.3090)"/>
                                          </p:val>
                                        </p:tav>
                                        <p:tav tm="60000">
                                          <p:val>
                                            <p:strVal val="ppt_x+-0.6000*(ppt_x*-0.8090+(1-ppt_y)*-0.5878)"/>
                                          </p:val>
                                        </p:tav>
                                        <p:tav tm="65000">
                                          <p:val>
                                            <p:strVal val="ppt_x+-0.6500*(ppt_x*-0.5878+(1-ppt_y)*-0.8090)"/>
                                          </p:val>
                                        </p:tav>
                                        <p:tav tm="70000">
                                          <p:val>
                                            <p:strVal val="ppt_x+-0.7000*(ppt_x*-0.3090+(1-ppt_y)*-0.9511)"/>
                                          </p:val>
                                        </p:tav>
                                        <p:tav tm="75000">
                                          <p:val>
                                            <p:strVal val="ppt_x+-0.7500*(ppt_x*0.0000+(1-ppt_y)*-1.0000)"/>
                                          </p:val>
                                        </p:tav>
                                        <p:tav tm="80000">
                                          <p:val>
                                            <p:strVal val="ppt_x+-0.8000*(ppt_x*0.3090+(1-ppt_y)*-0.9511)"/>
                                          </p:val>
                                        </p:tav>
                                        <p:tav tm="85000">
                                          <p:val>
                                            <p:strVal val="ppt_x+-0.8500*(ppt_x*0.5878+(1-ppt_y)*-0.8090)"/>
                                          </p:val>
                                        </p:tav>
                                        <p:tav tm="90000">
                                          <p:val>
                                            <p:strVal val="ppt_x+-0.9000*(ppt_x*0.8090+(1-ppt_y)*-0.5878)"/>
                                          </p:val>
                                        </p:tav>
                                        <p:tav tm="95000">
                                          <p:val>
                                            <p:strVal val="ppt_x+-0.9500*(ppt_x*0.9511+(1-ppt_y)*-0.3090)"/>
                                          </p:val>
                                        </p:tav>
                                        <p:tav tm="100000">
                                          <p:val>
                                            <p:strVal val="ppt_x+-1.0000*(ppt_x*1.0000+(1-ppt_y)*0.0000)"/>
                                          </p:val>
                                        </p:tav>
                                      </p:tavLst>
                                    </p:anim>
                                    <p:anim calcmode="lin" valueType="num">
                                      <p:cBhvr>
                                        <p:cTn id="29" dur="1000"/>
                                        <p:tgtEl>
                                          <p:spTgt spid="2"/>
                                        </p:tgtEl>
                                        <p:attrNameLst>
                                          <p:attrName>ppt_y</p:attrName>
                                        </p:attrNameLst>
                                      </p:cBhvr>
                                      <p:tavLst>
                                        <p:tav tm="0">
                                          <p:val>
                                            <p:strVal val="ppt_y"/>
                                          </p:val>
                                        </p:tav>
                                        <p:tav tm="5000">
                                          <p:val>
                                            <p:strVal val="ppt_y+-0.0500*(ppt_x*0.3090-(1-ppt_y)*0.9511)"/>
                                          </p:val>
                                        </p:tav>
                                        <p:tav tm="10000">
                                          <p:val>
                                            <p:strVal val="ppt_y+-0.1000*(ppt_x*0.5878-(1-ppt_y)*0.8090)"/>
                                          </p:val>
                                        </p:tav>
                                        <p:tav tm="15000">
                                          <p:val>
                                            <p:strVal val="ppt_y+-0.1500*(ppt_x*0.8090-(1-ppt_y)*0.5878)"/>
                                          </p:val>
                                        </p:tav>
                                        <p:tav tm="20000">
                                          <p:val>
                                            <p:strVal val="ppt_y+-0.2000*(ppt_x*0.9511-(1-ppt_y)*0.3090)"/>
                                          </p:val>
                                        </p:tav>
                                        <p:tav tm="25000">
                                          <p:val>
                                            <p:strVal val="ppt_y+-0.2500*(ppt_x*1.0000-(1-ppt_y)*-0.0000)"/>
                                          </p:val>
                                        </p:tav>
                                        <p:tav tm="30000">
                                          <p:val>
                                            <p:strVal val="ppt_y+-0.3000*(ppt_x*0.9511-(1-ppt_y)*-0.3090)"/>
                                          </p:val>
                                        </p:tav>
                                        <p:tav tm="35000">
                                          <p:val>
                                            <p:strVal val="ppt_y+-0.3500*(ppt_x*0.8090-(1-ppt_y)*-0.5878)"/>
                                          </p:val>
                                        </p:tav>
                                        <p:tav tm="40000">
                                          <p:val>
                                            <p:strVal val="ppt_y+-0.4000*(ppt_x*0.5878-(1-ppt_y)*-0.8090)"/>
                                          </p:val>
                                        </p:tav>
                                        <p:tav tm="45000">
                                          <p:val>
                                            <p:strVal val="ppt_y+-0.4500*(ppt_x*0.3090-(1-ppt_y)*-0.9511)"/>
                                          </p:val>
                                        </p:tav>
                                        <p:tav tm="50000">
                                          <p:val>
                                            <p:strVal val="ppt_y+-0.5000*(ppt_x*-0.0000-(1-ppt_y)*-1.0000)"/>
                                          </p:val>
                                        </p:tav>
                                        <p:tav tm="55000">
                                          <p:val>
                                            <p:strVal val="ppt_y+-0.5500*(ppt_x*-0.3090-(1-ppt_y)*-0.9511)"/>
                                          </p:val>
                                        </p:tav>
                                        <p:tav tm="60000">
                                          <p:val>
                                            <p:strVal val="ppt_y+-0.6000*(ppt_x*-0.5878-(1-ppt_y)*-0.8090)"/>
                                          </p:val>
                                        </p:tav>
                                        <p:tav tm="65000">
                                          <p:val>
                                            <p:strVal val="ppt_y+-0.6500*(ppt_x*-0.8090-(1-ppt_y)*-0.5878)"/>
                                          </p:val>
                                        </p:tav>
                                        <p:tav tm="70000">
                                          <p:val>
                                            <p:strVal val="ppt_y+-0.7000*(ppt_x*-0.9511-(1-ppt_y)*-0.3090)"/>
                                          </p:val>
                                        </p:tav>
                                        <p:tav tm="75000">
                                          <p:val>
                                            <p:strVal val="ppt_y+-0.7500*(ppt_x*-1.0000-(1-ppt_y)*0.0000)"/>
                                          </p:val>
                                        </p:tav>
                                        <p:tav tm="80000">
                                          <p:val>
                                            <p:strVal val="ppt_y+-0.8000*(ppt_x*-0.9511-(1-ppt_y)*0.3090)"/>
                                          </p:val>
                                        </p:tav>
                                        <p:tav tm="85000">
                                          <p:val>
                                            <p:strVal val="ppt_y+-0.8500*(ppt_x*-0.8090-(1-ppt_y)*0.5878)"/>
                                          </p:val>
                                        </p:tav>
                                        <p:tav tm="90000">
                                          <p:val>
                                            <p:strVal val="ppt_y+-0.9000*(ppt_x*-0.5878-(1-ppt_y)*0.8090)"/>
                                          </p:val>
                                        </p:tav>
                                        <p:tav tm="95000">
                                          <p:val>
                                            <p:strVal val="ppt_y+-0.9500*(ppt_x*-0.3090-(1-ppt_y)*0.9511)"/>
                                          </p:val>
                                        </p:tav>
                                        <p:tav tm="100000">
                                          <p:val>
                                            <p:strVal val="ppt_y+-1.0000*(ppt_x*0.0000-(1-ppt_y)*1.0000)"/>
                                          </p:val>
                                        </p:tav>
                                      </p:tavLst>
                                    </p:anim>
                                    <p:set>
                                      <p:cBhvr>
                                        <p:cTn id="30" dur="1" fill="hold">
                                          <p:stCondLst>
                                            <p:cond delay="999"/>
                                          </p:stCondLst>
                                        </p:cTn>
                                        <p:tgtEl>
                                          <p:spTgt spid="2"/>
                                        </p:tgtEl>
                                        <p:attrNameLst>
                                          <p:attrName>style.visibility</p:attrName>
                                        </p:attrNameLst>
                                      </p:cBhvr>
                                      <p:to>
                                        <p:strVal val="hidden"/>
                                      </p:to>
                                    </p:set>
                                  </p:childTnLst>
                                </p:cTn>
                              </p:par>
                              <p:par>
                                <p:cTn id="31" presetID="15" presetClass="exit" presetSubtype="0" fill="hold" nodeType="withEffect">
                                  <p:stCondLst>
                                    <p:cond delay="2000"/>
                                  </p:stCondLst>
                                  <p:childTnLst>
                                    <p:anim calcmode="lin" valueType="num">
                                      <p:cBhvr>
                                        <p:cTn id="32" dur="1000"/>
                                        <p:tgtEl>
                                          <p:spTgt spid="4"/>
                                        </p:tgtEl>
                                        <p:attrNameLst>
                                          <p:attrName>ppt_w</p:attrName>
                                        </p:attrNameLst>
                                      </p:cBhvr>
                                      <p:tavLst>
                                        <p:tav tm="0">
                                          <p:val>
                                            <p:strVal val="ppt_w"/>
                                          </p:val>
                                        </p:tav>
                                        <p:tav tm="100000">
                                          <p:val>
                                            <p:fltVal val="0"/>
                                          </p:val>
                                        </p:tav>
                                      </p:tavLst>
                                    </p:anim>
                                    <p:anim calcmode="lin" valueType="num">
                                      <p:cBhvr>
                                        <p:cTn id="33" dur="1000"/>
                                        <p:tgtEl>
                                          <p:spTgt spid="4"/>
                                        </p:tgtEl>
                                        <p:attrNameLst>
                                          <p:attrName>ppt_h</p:attrName>
                                        </p:attrNameLst>
                                      </p:cBhvr>
                                      <p:tavLst>
                                        <p:tav tm="0">
                                          <p:val>
                                            <p:strVal val="ppt_h"/>
                                          </p:val>
                                        </p:tav>
                                        <p:tav tm="100000">
                                          <p:val>
                                            <p:fltVal val="0"/>
                                          </p:val>
                                        </p:tav>
                                      </p:tavLst>
                                    </p:anim>
                                    <p:anim calcmode="lin" valueType="num">
                                      <p:cBhvr>
                                        <p:cTn id="34" dur="1000"/>
                                        <p:tgtEl>
                                          <p:spTgt spid="4"/>
                                        </p:tgtEl>
                                        <p:attrNameLst>
                                          <p:attrName>ppt_x</p:attrName>
                                        </p:attrNameLst>
                                      </p:cBhvr>
                                      <p:tavLst>
                                        <p:tav tm="0">
                                          <p:val>
                                            <p:strVal val="ppt_x"/>
                                          </p:val>
                                        </p:tav>
                                        <p:tav tm="5000">
                                          <p:val>
                                            <p:strVal val="ppt_x+-0.0500*(ppt_x*0.9511+(1-ppt_y)*0.3090)"/>
                                          </p:val>
                                        </p:tav>
                                        <p:tav tm="10000">
                                          <p:val>
                                            <p:strVal val="ppt_x+-0.1000*(ppt_x*0.8090+(1-ppt_y)*0.5878)"/>
                                          </p:val>
                                        </p:tav>
                                        <p:tav tm="15000">
                                          <p:val>
                                            <p:strVal val="ppt_x+-0.1500*(ppt_x*0.5878+(1-ppt_y)*0.8090)"/>
                                          </p:val>
                                        </p:tav>
                                        <p:tav tm="20000">
                                          <p:val>
                                            <p:strVal val="ppt_x+-0.2000*(ppt_x*0.3090+(1-ppt_y)*0.9511)"/>
                                          </p:val>
                                        </p:tav>
                                        <p:tav tm="25000">
                                          <p:val>
                                            <p:strVal val="ppt_x+-0.2500*(ppt_x*-0.0000+(1-ppt_y)*1.0000)"/>
                                          </p:val>
                                        </p:tav>
                                        <p:tav tm="30000">
                                          <p:val>
                                            <p:strVal val="ppt_x+-0.3000*(ppt_x*-0.3090+(1-ppt_y)*0.9511)"/>
                                          </p:val>
                                        </p:tav>
                                        <p:tav tm="35000">
                                          <p:val>
                                            <p:strVal val="ppt_x+-0.3500*(ppt_x*-0.5878+(1-ppt_y)*0.8090)"/>
                                          </p:val>
                                        </p:tav>
                                        <p:tav tm="40000">
                                          <p:val>
                                            <p:strVal val="ppt_x+-0.4000*(ppt_x*-0.8090+(1-ppt_y)*0.5878)"/>
                                          </p:val>
                                        </p:tav>
                                        <p:tav tm="45000">
                                          <p:val>
                                            <p:strVal val="ppt_x+-0.4500*(ppt_x*-0.9511+(1-ppt_y)*0.3090)"/>
                                          </p:val>
                                        </p:tav>
                                        <p:tav tm="50000">
                                          <p:val>
                                            <p:strVal val="ppt_x+-0.5000*(ppt_x*-1.0000+(1-ppt_y)*-0.0000)"/>
                                          </p:val>
                                        </p:tav>
                                        <p:tav tm="55000">
                                          <p:val>
                                            <p:strVal val="ppt_x+-0.5500*(ppt_x*-0.9511+(1-ppt_y)*-0.3090)"/>
                                          </p:val>
                                        </p:tav>
                                        <p:tav tm="60000">
                                          <p:val>
                                            <p:strVal val="ppt_x+-0.6000*(ppt_x*-0.8090+(1-ppt_y)*-0.5878)"/>
                                          </p:val>
                                        </p:tav>
                                        <p:tav tm="65000">
                                          <p:val>
                                            <p:strVal val="ppt_x+-0.6500*(ppt_x*-0.5878+(1-ppt_y)*-0.8090)"/>
                                          </p:val>
                                        </p:tav>
                                        <p:tav tm="70000">
                                          <p:val>
                                            <p:strVal val="ppt_x+-0.7000*(ppt_x*-0.3090+(1-ppt_y)*-0.9511)"/>
                                          </p:val>
                                        </p:tav>
                                        <p:tav tm="75000">
                                          <p:val>
                                            <p:strVal val="ppt_x+-0.7500*(ppt_x*0.0000+(1-ppt_y)*-1.0000)"/>
                                          </p:val>
                                        </p:tav>
                                        <p:tav tm="80000">
                                          <p:val>
                                            <p:strVal val="ppt_x+-0.8000*(ppt_x*0.3090+(1-ppt_y)*-0.9511)"/>
                                          </p:val>
                                        </p:tav>
                                        <p:tav tm="85000">
                                          <p:val>
                                            <p:strVal val="ppt_x+-0.8500*(ppt_x*0.5878+(1-ppt_y)*-0.8090)"/>
                                          </p:val>
                                        </p:tav>
                                        <p:tav tm="90000">
                                          <p:val>
                                            <p:strVal val="ppt_x+-0.9000*(ppt_x*0.8090+(1-ppt_y)*-0.5878)"/>
                                          </p:val>
                                        </p:tav>
                                        <p:tav tm="95000">
                                          <p:val>
                                            <p:strVal val="ppt_x+-0.9500*(ppt_x*0.9511+(1-ppt_y)*-0.3090)"/>
                                          </p:val>
                                        </p:tav>
                                        <p:tav tm="100000">
                                          <p:val>
                                            <p:strVal val="ppt_x+-1.0000*(ppt_x*1.0000+(1-ppt_y)*0.0000)"/>
                                          </p:val>
                                        </p:tav>
                                      </p:tavLst>
                                    </p:anim>
                                    <p:anim calcmode="lin" valueType="num">
                                      <p:cBhvr>
                                        <p:cTn id="35" dur="1000"/>
                                        <p:tgtEl>
                                          <p:spTgt spid="4"/>
                                        </p:tgtEl>
                                        <p:attrNameLst>
                                          <p:attrName>ppt_y</p:attrName>
                                        </p:attrNameLst>
                                      </p:cBhvr>
                                      <p:tavLst>
                                        <p:tav tm="0">
                                          <p:val>
                                            <p:strVal val="ppt_y"/>
                                          </p:val>
                                        </p:tav>
                                        <p:tav tm="5000">
                                          <p:val>
                                            <p:strVal val="ppt_y+-0.0500*(ppt_x*0.3090-(1-ppt_y)*0.9511)"/>
                                          </p:val>
                                        </p:tav>
                                        <p:tav tm="10000">
                                          <p:val>
                                            <p:strVal val="ppt_y+-0.1000*(ppt_x*0.5878-(1-ppt_y)*0.8090)"/>
                                          </p:val>
                                        </p:tav>
                                        <p:tav tm="15000">
                                          <p:val>
                                            <p:strVal val="ppt_y+-0.1500*(ppt_x*0.8090-(1-ppt_y)*0.5878)"/>
                                          </p:val>
                                        </p:tav>
                                        <p:tav tm="20000">
                                          <p:val>
                                            <p:strVal val="ppt_y+-0.2000*(ppt_x*0.9511-(1-ppt_y)*0.3090)"/>
                                          </p:val>
                                        </p:tav>
                                        <p:tav tm="25000">
                                          <p:val>
                                            <p:strVal val="ppt_y+-0.2500*(ppt_x*1.0000-(1-ppt_y)*-0.0000)"/>
                                          </p:val>
                                        </p:tav>
                                        <p:tav tm="30000">
                                          <p:val>
                                            <p:strVal val="ppt_y+-0.3000*(ppt_x*0.9511-(1-ppt_y)*-0.3090)"/>
                                          </p:val>
                                        </p:tav>
                                        <p:tav tm="35000">
                                          <p:val>
                                            <p:strVal val="ppt_y+-0.3500*(ppt_x*0.8090-(1-ppt_y)*-0.5878)"/>
                                          </p:val>
                                        </p:tav>
                                        <p:tav tm="40000">
                                          <p:val>
                                            <p:strVal val="ppt_y+-0.4000*(ppt_x*0.5878-(1-ppt_y)*-0.8090)"/>
                                          </p:val>
                                        </p:tav>
                                        <p:tav tm="45000">
                                          <p:val>
                                            <p:strVal val="ppt_y+-0.4500*(ppt_x*0.3090-(1-ppt_y)*-0.9511)"/>
                                          </p:val>
                                        </p:tav>
                                        <p:tav tm="50000">
                                          <p:val>
                                            <p:strVal val="ppt_y+-0.5000*(ppt_x*-0.0000-(1-ppt_y)*-1.0000)"/>
                                          </p:val>
                                        </p:tav>
                                        <p:tav tm="55000">
                                          <p:val>
                                            <p:strVal val="ppt_y+-0.5500*(ppt_x*-0.3090-(1-ppt_y)*-0.9511)"/>
                                          </p:val>
                                        </p:tav>
                                        <p:tav tm="60000">
                                          <p:val>
                                            <p:strVal val="ppt_y+-0.6000*(ppt_x*-0.5878-(1-ppt_y)*-0.8090)"/>
                                          </p:val>
                                        </p:tav>
                                        <p:tav tm="65000">
                                          <p:val>
                                            <p:strVal val="ppt_y+-0.6500*(ppt_x*-0.8090-(1-ppt_y)*-0.5878)"/>
                                          </p:val>
                                        </p:tav>
                                        <p:tav tm="70000">
                                          <p:val>
                                            <p:strVal val="ppt_y+-0.7000*(ppt_x*-0.9511-(1-ppt_y)*-0.3090)"/>
                                          </p:val>
                                        </p:tav>
                                        <p:tav tm="75000">
                                          <p:val>
                                            <p:strVal val="ppt_y+-0.7500*(ppt_x*-1.0000-(1-ppt_y)*0.0000)"/>
                                          </p:val>
                                        </p:tav>
                                        <p:tav tm="80000">
                                          <p:val>
                                            <p:strVal val="ppt_y+-0.8000*(ppt_x*-0.9511-(1-ppt_y)*0.3090)"/>
                                          </p:val>
                                        </p:tav>
                                        <p:tav tm="85000">
                                          <p:val>
                                            <p:strVal val="ppt_y+-0.8500*(ppt_x*-0.8090-(1-ppt_y)*0.5878)"/>
                                          </p:val>
                                        </p:tav>
                                        <p:tav tm="90000">
                                          <p:val>
                                            <p:strVal val="ppt_y+-0.9000*(ppt_x*-0.5878-(1-ppt_y)*0.8090)"/>
                                          </p:val>
                                        </p:tav>
                                        <p:tav tm="95000">
                                          <p:val>
                                            <p:strVal val="ppt_y+-0.9500*(ppt_x*-0.3090-(1-ppt_y)*0.9511)"/>
                                          </p:val>
                                        </p:tav>
                                        <p:tav tm="100000">
                                          <p:val>
                                            <p:strVal val="ppt_y+-1.0000*(ppt_x*0.0000-(1-ppt_y)*1.0000)"/>
                                          </p:val>
                                        </p:tav>
                                      </p:tavLst>
                                    </p:anim>
                                    <p:set>
                                      <p:cBhvr>
                                        <p:cTn id="36" dur="1" fill="hold">
                                          <p:stCondLst>
                                            <p:cond delay="999"/>
                                          </p:stCondLst>
                                        </p:cTn>
                                        <p:tgtEl>
                                          <p:spTgt spid="4"/>
                                        </p:tgtEl>
                                        <p:attrNameLst>
                                          <p:attrName>style.visibility</p:attrName>
                                        </p:attrNameLst>
                                      </p:cBhvr>
                                      <p:to>
                                        <p:strVal val="hidden"/>
                                      </p:to>
                                    </p:set>
                                  </p:childTnLst>
                                </p:cTn>
                              </p:par>
                              <p:par>
                                <p:cTn id="37" presetID="15" presetClass="exit" presetSubtype="0" fill="hold" grpId="1" nodeType="withEffect">
                                  <p:stCondLst>
                                    <p:cond delay="2000"/>
                                  </p:stCondLst>
                                  <p:childTnLst>
                                    <p:anim calcmode="lin" valueType="num">
                                      <p:cBhvr>
                                        <p:cTn id="38" dur="1000"/>
                                        <p:tgtEl>
                                          <p:spTgt spid="3">
                                            <p:txEl>
                                              <p:pRg st="6" end="6"/>
                                            </p:txEl>
                                          </p:spTgt>
                                        </p:tgtEl>
                                        <p:attrNameLst>
                                          <p:attrName>ppt_w</p:attrName>
                                        </p:attrNameLst>
                                      </p:cBhvr>
                                      <p:tavLst>
                                        <p:tav tm="0">
                                          <p:val>
                                            <p:strVal val="ppt_w"/>
                                          </p:val>
                                        </p:tav>
                                        <p:tav tm="100000">
                                          <p:val>
                                            <p:fltVal val="0"/>
                                          </p:val>
                                        </p:tav>
                                      </p:tavLst>
                                    </p:anim>
                                    <p:anim calcmode="lin" valueType="num">
                                      <p:cBhvr>
                                        <p:cTn id="39" dur="1000"/>
                                        <p:tgtEl>
                                          <p:spTgt spid="3">
                                            <p:txEl>
                                              <p:pRg st="6" end="6"/>
                                            </p:txEl>
                                          </p:spTgt>
                                        </p:tgtEl>
                                        <p:attrNameLst>
                                          <p:attrName>ppt_h</p:attrName>
                                        </p:attrNameLst>
                                      </p:cBhvr>
                                      <p:tavLst>
                                        <p:tav tm="0">
                                          <p:val>
                                            <p:strVal val="ppt_h"/>
                                          </p:val>
                                        </p:tav>
                                        <p:tav tm="100000">
                                          <p:val>
                                            <p:fltVal val="0"/>
                                          </p:val>
                                        </p:tav>
                                      </p:tavLst>
                                    </p:anim>
                                    <p:anim calcmode="lin" valueType="num">
                                      <p:cBhvr>
                                        <p:cTn id="40" dur="1000"/>
                                        <p:tgtEl>
                                          <p:spTgt spid="3">
                                            <p:txEl>
                                              <p:pRg st="6" end="6"/>
                                            </p:txEl>
                                          </p:spTgt>
                                        </p:tgtEl>
                                        <p:attrNameLst>
                                          <p:attrName>ppt_x</p:attrName>
                                        </p:attrNameLst>
                                      </p:cBhvr>
                                      <p:tavLst>
                                        <p:tav tm="0">
                                          <p:val>
                                            <p:strVal val="ppt_x"/>
                                          </p:val>
                                        </p:tav>
                                        <p:tav tm="5000">
                                          <p:val>
                                            <p:strVal val="ppt_x+-0.0500*(ppt_x*0.9511+(1-ppt_y)*0.3090)"/>
                                          </p:val>
                                        </p:tav>
                                        <p:tav tm="10000">
                                          <p:val>
                                            <p:strVal val="ppt_x+-0.1000*(ppt_x*0.8090+(1-ppt_y)*0.5878)"/>
                                          </p:val>
                                        </p:tav>
                                        <p:tav tm="15000">
                                          <p:val>
                                            <p:strVal val="ppt_x+-0.1500*(ppt_x*0.5878+(1-ppt_y)*0.8090)"/>
                                          </p:val>
                                        </p:tav>
                                        <p:tav tm="20000">
                                          <p:val>
                                            <p:strVal val="ppt_x+-0.2000*(ppt_x*0.3090+(1-ppt_y)*0.9511)"/>
                                          </p:val>
                                        </p:tav>
                                        <p:tav tm="25000">
                                          <p:val>
                                            <p:strVal val="ppt_x+-0.2500*(ppt_x*-0.0000+(1-ppt_y)*1.0000)"/>
                                          </p:val>
                                        </p:tav>
                                        <p:tav tm="30000">
                                          <p:val>
                                            <p:strVal val="ppt_x+-0.3000*(ppt_x*-0.3090+(1-ppt_y)*0.9511)"/>
                                          </p:val>
                                        </p:tav>
                                        <p:tav tm="35000">
                                          <p:val>
                                            <p:strVal val="ppt_x+-0.3500*(ppt_x*-0.5878+(1-ppt_y)*0.8090)"/>
                                          </p:val>
                                        </p:tav>
                                        <p:tav tm="40000">
                                          <p:val>
                                            <p:strVal val="ppt_x+-0.4000*(ppt_x*-0.8090+(1-ppt_y)*0.5878)"/>
                                          </p:val>
                                        </p:tav>
                                        <p:tav tm="45000">
                                          <p:val>
                                            <p:strVal val="ppt_x+-0.4500*(ppt_x*-0.9511+(1-ppt_y)*0.3090)"/>
                                          </p:val>
                                        </p:tav>
                                        <p:tav tm="50000">
                                          <p:val>
                                            <p:strVal val="ppt_x+-0.5000*(ppt_x*-1.0000+(1-ppt_y)*-0.0000)"/>
                                          </p:val>
                                        </p:tav>
                                        <p:tav tm="55000">
                                          <p:val>
                                            <p:strVal val="ppt_x+-0.5500*(ppt_x*-0.9511+(1-ppt_y)*-0.3090)"/>
                                          </p:val>
                                        </p:tav>
                                        <p:tav tm="60000">
                                          <p:val>
                                            <p:strVal val="ppt_x+-0.6000*(ppt_x*-0.8090+(1-ppt_y)*-0.5878)"/>
                                          </p:val>
                                        </p:tav>
                                        <p:tav tm="65000">
                                          <p:val>
                                            <p:strVal val="ppt_x+-0.6500*(ppt_x*-0.5878+(1-ppt_y)*-0.8090)"/>
                                          </p:val>
                                        </p:tav>
                                        <p:tav tm="70000">
                                          <p:val>
                                            <p:strVal val="ppt_x+-0.7000*(ppt_x*-0.3090+(1-ppt_y)*-0.9511)"/>
                                          </p:val>
                                        </p:tav>
                                        <p:tav tm="75000">
                                          <p:val>
                                            <p:strVal val="ppt_x+-0.7500*(ppt_x*0.0000+(1-ppt_y)*-1.0000)"/>
                                          </p:val>
                                        </p:tav>
                                        <p:tav tm="80000">
                                          <p:val>
                                            <p:strVal val="ppt_x+-0.8000*(ppt_x*0.3090+(1-ppt_y)*-0.9511)"/>
                                          </p:val>
                                        </p:tav>
                                        <p:tav tm="85000">
                                          <p:val>
                                            <p:strVal val="ppt_x+-0.8500*(ppt_x*0.5878+(1-ppt_y)*-0.8090)"/>
                                          </p:val>
                                        </p:tav>
                                        <p:tav tm="90000">
                                          <p:val>
                                            <p:strVal val="ppt_x+-0.9000*(ppt_x*0.8090+(1-ppt_y)*-0.5878)"/>
                                          </p:val>
                                        </p:tav>
                                        <p:tav tm="95000">
                                          <p:val>
                                            <p:strVal val="ppt_x+-0.9500*(ppt_x*0.9511+(1-ppt_y)*-0.3090)"/>
                                          </p:val>
                                        </p:tav>
                                        <p:tav tm="100000">
                                          <p:val>
                                            <p:strVal val="ppt_x+-1.0000*(ppt_x*1.0000+(1-ppt_y)*0.0000)"/>
                                          </p:val>
                                        </p:tav>
                                      </p:tavLst>
                                    </p:anim>
                                    <p:anim calcmode="lin" valueType="num">
                                      <p:cBhvr>
                                        <p:cTn id="41" dur="1000"/>
                                        <p:tgtEl>
                                          <p:spTgt spid="3">
                                            <p:txEl>
                                              <p:pRg st="6" end="6"/>
                                            </p:txEl>
                                          </p:spTgt>
                                        </p:tgtEl>
                                        <p:attrNameLst>
                                          <p:attrName>ppt_y</p:attrName>
                                        </p:attrNameLst>
                                      </p:cBhvr>
                                      <p:tavLst>
                                        <p:tav tm="0">
                                          <p:val>
                                            <p:strVal val="ppt_y"/>
                                          </p:val>
                                        </p:tav>
                                        <p:tav tm="5000">
                                          <p:val>
                                            <p:strVal val="ppt_y+-0.0500*(ppt_x*0.3090-(1-ppt_y)*0.9511)"/>
                                          </p:val>
                                        </p:tav>
                                        <p:tav tm="10000">
                                          <p:val>
                                            <p:strVal val="ppt_y+-0.1000*(ppt_x*0.5878-(1-ppt_y)*0.8090)"/>
                                          </p:val>
                                        </p:tav>
                                        <p:tav tm="15000">
                                          <p:val>
                                            <p:strVal val="ppt_y+-0.1500*(ppt_x*0.8090-(1-ppt_y)*0.5878)"/>
                                          </p:val>
                                        </p:tav>
                                        <p:tav tm="20000">
                                          <p:val>
                                            <p:strVal val="ppt_y+-0.2000*(ppt_x*0.9511-(1-ppt_y)*0.3090)"/>
                                          </p:val>
                                        </p:tav>
                                        <p:tav tm="25000">
                                          <p:val>
                                            <p:strVal val="ppt_y+-0.2500*(ppt_x*1.0000-(1-ppt_y)*-0.0000)"/>
                                          </p:val>
                                        </p:tav>
                                        <p:tav tm="30000">
                                          <p:val>
                                            <p:strVal val="ppt_y+-0.3000*(ppt_x*0.9511-(1-ppt_y)*-0.3090)"/>
                                          </p:val>
                                        </p:tav>
                                        <p:tav tm="35000">
                                          <p:val>
                                            <p:strVal val="ppt_y+-0.3500*(ppt_x*0.8090-(1-ppt_y)*-0.5878)"/>
                                          </p:val>
                                        </p:tav>
                                        <p:tav tm="40000">
                                          <p:val>
                                            <p:strVal val="ppt_y+-0.4000*(ppt_x*0.5878-(1-ppt_y)*-0.8090)"/>
                                          </p:val>
                                        </p:tav>
                                        <p:tav tm="45000">
                                          <p:val>
                                            <p:strVal val="ppt_y+-0.4500*(ppt_x*0.3090-(1-ppt_y)*-0.9511)"/>
                                          </p:val>
                                        </p:tav>
                                        <p:tav tm="50000">
                                          <p:val>
                                            <p:strVal val="ppt_y+-0.5000*(ppt_x*-0.0000-(1-ppt_y)*-1.0000)"/>
                                          </p:val>
                                        </p:tav>
                                        <p:tav tm="55000">
                                          <p:val>
                                            <p:strVal val="ppt_y+-0.5500*(ppt_x*-0.3090-(1-ppt_y)*-0.9511)"/>
                                          </p:val>
                                        </p:tav>
                                        <p:tav tm="60000">
                                          <p:val>
                                            <p:strVal val="ppt_y+-0.6000*(ppt_x*-0.5878-(1-ppt_y)*-0.8090)"/>
                                          </p:val>
                                        </p:tav>
                                        <p:tav tm="65000">
                                          <p:val>
                                            <p:strVal val="ppt_y+-0.6500*(ppt_x*-0.8090-(1-ppt_y)*-0.5878)"/>
                                          </p:val>
                                        </p:tav>
                                        <p:tav tm="70000">
                                          <p:val>
                                            <p:strVal val="ppt_y+-0.7000*(ppt_x*-0.9511-(1-ppt_y)*-0.3090)"/>
                                          </p:val>
                                        </p:tav>
                                        <p:tav tm="75000">
                                          <p:val>
                                            <p:strVal val="ppt_y+-0.7500*(ppt_x*-1.0000-(1-ppt_y)*0.0000)"/>
                                          </p:val>
                                        </p:tav>
                                        <p:tav tm="80000">
                                          <p:val>
                                            <p:strVal val="ppt_y+-0.8000*(ppt_x*-0.9511-(1-ppt_y)*0.3090)"/>
                                          </p:val>
                                        </p:tav>
                                        <p:tav tm="85000">
                                          <p:val>
                                            <p:strVal val="ppt_y+-0.8500*(ppt_x*-0.8090-(1-ppt_y)*0.5878)"/>
                                          </p:val>
                                        </p:tav>
                                        <p:tav tm="90000">
                                          <p:val>
                                            <p:strVal val="ppt_y+-0.9000*(ppt_x*-0.5878-(1-ppt_y)*0.8090)"/>
                                          </p:val>
                                        </p:tav>
                                        <p:tav tm="95000">
                                          <p:val>
                                            <p:strVal val="ppt_y+-0.9500*(ppt_x*-0.3090-(1-ppt_y)*0.9511)"/>
                                          </p:val>
                                        </p:tav>
                                        <p:tav tm="100000">
                                          <p:val>
                                            <p:strVal val="ppt_y+-1.0000*(ppt_x*0.0000-(1-ppt_y)*1.0000)"/>
                                          </p:val>
                                        </p:tav>
                                      </p:tavLst>
                                    </p:anim>
                                    <p:set>
                                      <p:cBhvr>
                                        <p:cTn id="42" dur="1" fill="hold">
                                          <p:stCondLst>
                                            <p:cond delay="999"/>
                                          </p:stCondLst>
                                        </p:cTn>
                                        <p:tgtEl>
                                          <p:spTgt spid="3">
                                            <p:txEl>
                                              <p:pRg st="6" end="6"/>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68346"/>
          </a:xfrm>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Армированные нитки</a:t>
            </a:r>
            <a:endParaRPr lang="ru-RU"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Содержимое 2"/>
          <p:cNvSpPr>
            <a:spLocks noGrp="1"/>
          </p:cNvSpPr>
          <p:nvPr>
            <p:ph idx="1"/>
          </p:nvPr>
        </p:nvSpPr>
        <p:spPr>
          <a:xfrm>
            <a:off x="457200" y="1357298"/>
            <a:ext cx="8229600" cy="5214974"/>
          </a:xfrm>
        </p:spPr>
        <p:txBody>
          <a:bodyPr>
            <a:normAutofit fontScale="77500" lnSpcReduction="20000"/>
          </a:bodyPr>
          <a:lstStyle/>
          <a:p>
            <a:endParaRPr lang="ru-RU" dirty="0" smtClean="0"/>
          </a:p>
          <a:p>
            <a:endParaRPr lang="ru-RU" dirty="0"/>
          </a:p>
          <a:p>
            <a:endParaRPr lang="ru-RU" dirty="0" smtClean="0"/>
          </a:p>
          <a:p>
            <a:endParaRPr lang="ru-RU" dirty="0"/>
          </a:p>
          <a:p>
            <a:endParaRPr lang="ru-RU" dirty="0" smtClean="0"/>
          </a:p>
          <a:p>
            <a:endParaRPr lang="ru-RU" dirty="0"/>
          </a:p>
          <a:p>
            <a:r>
              <a:rPr lang="ru-RU" dirty="0" smtClean="0"/>
              <a:t>ЛЛ</a:t>
            </a:r>
            <a:r>
              <a:rPr lang="ru-RU" dirty="0"/>
              <a:t>, ЛХ - (</a:t>
            </a:r>
            <a:r>
              <a:rPr lang="ru-RU" dirty="0" err="1"/>
              <a:t>лавсан+лавсан</a:t>
            </a:r>
            <a:r>
              <a:rPr lang="ru-RU" dirty="0"/>
              <a:t>, </a:t>
            </a:r>
            <a:r>
              <a:rPr lang="ru-RU" dirty="0" err="1"/>
              <a:t>лавсан+хлопок</a:t>
            </a:r>
            <a:r>
              <a:rPr lang="ru-RU" dirty="0"/>
              <a:t>) армированные швейные нитки производятся путем соединения стержня из полиэфирной комплексной нити и оплетки из </a:t>
            </a:r>
            <a:r>
              <a:rPr lang="ru-RU" dirty="0" err="1"/>
              <a:t>хлопчато-бумажного</a:t>
            </a:r>
            <a:r>
              <a:rPr lang="ru-RU" dirty="0"/>
              <a:t> или полиэфирного волокна. ЛШ - (</a:t>
            </a:r>
            <a:r>
              <a:rPr lang="ru-RU" dirty="0" err="1"/>
              <a:t>полиэстр</a:t>
            </a:r>
            <a:r>
              <a:rPr lang="ru-RU" dirty="0"/>
              <a:t> 100%) полиэфирные швейные нитки из штапельного волокна. Л - (</a:t>
            </a:r>
            <a:r>
              <a:rPr lang="ru-RU" dirty="0" err="1"/>
              <a:t>полиэстр</a:t>
            </a:r>
            <a:r>
              <a:rPr lang="ru-RU" dirty="0"/>
              <a:t> 100%) полиэфирные швейные нитки из комплексных полиэфирных нитей. К - (капрон 100%) полиамидные швейные нитки из комплексных полиамидных нитей. </a:t>
            </a:r>
          </a:p>
          <a:p>
            <a:endParaRPr lang="ru-RU" dirty="0"/>
          </a:p>
        </p:txBody>
      </p:sp>
      <p:pic>
        <p:nvPicPr>
          <p:cNvPr id="4" name="Рисунок 3" descr="армированные">
            <a:hlinkClick r:id="rId2"/>
          </p:cNvPr>
          <p:cNvPicPr/>
          <p:nvPr/>
        </p:nvPicPr>
        <p:blipFill>
          <a:blip r:embed="rId3" cstate="print"/>
          <a:srcRect/>
          <a:stretch>
            <a:fillRect/>
          </a:stretch>
        </p:blipFill>
        <p:spPr bwMode="auto">
          <a:xfrm>
            <a:off x="3286116" y="1071546"/>
            <a:ext cx="2500330" cy="25003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14" presetClass="entr" presetSubtype="10" fill="hold" nodeType="after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randombar(horizontal)">
                                      <p:cBhvr>
                                        <p:cTn id="16" dur="500"/>
                                        <p:tgtEl>
                                          <p:spTgt spid="4"/>
                                        </p:tgtEl>
                                      </p:cBhvr>
                                    </p:animEffect>
                                  </p:childTnLst>
                                </p:cTn>
                              </p:par>
                            </p:childTnLst>
                          </p:cTn>
                        </p:par>
                        <p:par>
                          <p:cTn id="17" fill="hold">
                            <p:stCondLst>
                              <p:cond delay="1500"/>
                            </p:stCondLst>
                            <p:childTnLst>
                              <p:par>
                                <p:cTn id="18" presetID="51" presetClass="entr" presetSubtype="0" fill="hold" grpId="0" nodeType="after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fade">
                                      <p:cBhvr>
                                        <p:cTn id="20" dur="770" decel="100000"/>
                                        <p:tgtEl>
                                          <p:spTgt spid="3">
                                            <p:txEl>
                                              <p:pRg st="6" end="6"/>
                                            </p:txEl>
                                          </p:spTgt>
                                        </p:tgtEl>
                                      </p:cBhvr>
                                    </p:animEffect>
                                    <p:animScale>
                                      <p:cBhvr>
                                        <p:cTn id="21" dur="770" decel="100000"/>
                                        <p:tgtEl>
                                          <p:spTgt spid="3">
                                            <p:txEl>
                                              <p:pRg st="6" end="6"/>
                                            </p:txEl>
                                          </p:spTgt>
                                        </p:tgtEl>
                                      </p:cBhvr>
                                      <p:from x="10000" y="10000"/>
                                      <p:to x="200000" y="450000"/>
                                    </p:animScale>
                                    <p:animScale>
                                      <p:cBhvr>
                                        <p:cTn id="22" dur="1230" accel="100000" fill="hold">
                                          <p:stCondLst>
                                            <p:cond delay="770"/>
                                          </p:stCondLst>
                                        </p:cTn>
                                        <p:tgtEl>
                                          <p:spTgt spid="3">
                                            <p:txEl>
                                              <p:pRg st="6" end="6"/>
                                            </p:txEl>
                                          </p:spTgt>
                                        </p:tgtEl>
                                      </p:cBhvr>
                                      <p:from x="200000" y="450000"/>
                                      <p:to x="100000" y="100000"/>
                                    </p:animScale>
                                    <p:set>
                                      <p:cBhvr>
                                        <p:cTn id="23" dur="770" fill="hold"/>
                                        <p:tgtEl>
                                          <p:spTgt spid="3">
                                            <p:txEl>
                                              <p:pRg st="6" end="6"/>
                                            </p:txEl>
                                          </p:spTgt>
                                        </p:tgtEl>
                                        <p:attrNameLst>
                                          <p:attrName>ppt_x</p:attrName>
                                        </p:attrNameLst>
                                      </p:cBhvr>
                                      <p:to>
                                        <p:strVal val="(0.5)"/>
                                      </p:to>
                                    </p:set>
                                    <p:anim from="(0.5)" to="(#ppt_x)" calcmode="lin" valueType="num">
                                      <p:cBhvr>
                                        <p:cTn id="24" dur="1230" accel="100000" fill="hold">
                                          <p:stCondLst>
                                            <p:cond delay="770"/>
                                          </p:stCondLst>
                                        </p:cTn>
                                        <p:tgtEl>
                                          <p:spTgt spid="3">
                                            <p:txEl>
                                              <p:pRg st="6" end="6"/>
                                            </p:txEl>
                                          </p:spTgt>
                                        </p:tgtEl>
                                        <p:attrNameLst>
                                          <p:attrName>ppt_x</p:attrName>
                                        </p:attrNameLst>
                                      </p:cBhvr>
                                    </p:anim>
                                    <p:set>
                                      <p:cBhvr>
                                        <p:cTn id="25" dur="770" fill="hold"/>
                                        <p:tgtEl>
                                          <p:spTgt spid="3">
                                            <p:txEl>
                                              <p:pRg st="6" end="6"/>
                                            </p:txEl>
                                          </p:spTgt>
                                        </p:tgtEl>
                                        <p:attrNameLst>
                                          <p:attrName>ppt_y</p:attrName>
                                        </p:attrNameLst>
                                      </p:cBhvr>
                                      <p:to>
                                        <p:strVal val="(#ppt_y+0.4)"/>
                                      </p:to>
                                    </p:set>
                                    <p:anim from="(#ppt_y+0.4)" to="(#ppt_y)" calcmode="lin" valueType="num">
                                      <p:cBhvr>
                                        <p:cTn id="26" dur="1230" accel="100000" fill="hold">
                                          <p:stCondLst>
                                            <p:cond delay="770"/>
                                          </p:stCondLst>
                                        </p:cTn>
                                        <p:tgtEl>
                                          <p:spTgt spid="3">
                                            <p:txEl>
                                              <p:pRg st="6" end="6"/>
                                            </p:txEl>
                                          </p:spTgt>
                                        </p:tgtEl>
                                        <p:attrNameLst>
                                          <p:attrName>ppt_y</p:attrName>
                                        </p:attrNameLst>
                                      </p:cBhvr>
                                    </p:anim>
                                  </p:childTnLst>
                                </p:cTn>
                              </p:par>
                            </p:childTnLst>
                          </p:cTn>
                        </p:par>
                        <p:par>
                          <p:cTn id="27" fill="hold">
                            <p:stCondLst>
                              <p:cond delay="3500"/>
                            </p:stCondLst>
                            <p:childTnLst>
                              <p:par>
                                <p:cTn id="28" presetID="3" presetClass="exit" presetSubtype="10" fill="hold" grpId="1" nodeType="afterEffect">
                                  <p:stCondLst>
                                    <p:cond delay="2000"/>
                                  </p:stCondLst>
                                  <p:childTnLst>
                                    <p:animEffect transition="out" filter="blinds(horizontal)">
                                      <p:cBhvr>
                                        <p:cTn id="29" dur="500"/>
                                        <p:tgtEl>
                                          <p:spTgt spid="2"/>
                                        </p:tgtEl>
                                      </p:cBhvr>
                                    </p:animEffect>
                                    <p:set>
                                      <p:cBhvr>
                                        <p:cTn id="30" dur="1" fill="hold">
                                          <p:stCondLst>
                                            <p:cond delay="499"/>
                                          </p:stCondLst>
                                        </p:cTn>
                                        <p:tgtEl>
                                          <p:spTgt spid="2"/>
                                        </p:tgtEl>
                                        <p:attrNameLst>
                                          <p:attrName>style.visibility</p:attrName>
                                        </p:attrNameLst>
                                      </p:cBhvr>
                                      <p:to>
                                        <p:strVal val="hidden"/>
                                      </p:to>
                                    </p:set>
                                  </p:childTnLst>
                                </p:cTn>
                              </p:par>
                              <p:par>
                                <p:cTn id="31" presetID="3" presetClass="exit" presetSubtype="10" fill="hold" nodeType="withEffect">
                                  <p:stCondLst>
                                    <p:cond delay="2000"/>
                                  </p:stCondLst>
                                  <p:childTnLst>
                                    <p:animEffect transition="out" filter="blinds(horizontal)">
                                      <p:cBhvr>
                                        <p:cTn id="32" dur="500"/>
                                        <p:tgtEl>
                                          <p:spTgt spid="4"/>
                                        </p:tgtEl>
                                      </p:cBhvr>
                                    </p:animEffect>
                                    <p:set>
                                      <p:cBhvr>
                                        <p:cTn id="33" dur="1" fill="hold">
                                          <p:stCondLst>
                                            <p:cond delay="499"/>
                                          </p:stCondLst>
                                        </p:cTn>
                                        <p:tgtEl>
                                          <p:spTgt spid="4"/>
                                        </p:tgtEl>
                                        <p:attrNameLst>
                                          <p:attrName>style.visibility</p:attrName>
                                        </p:attrNameLst>
                                      </p:cBhvr>
                                      <p:to>
                                        <p:strVal val="hidden"/>
                                      </p:to>
                                    </p:set>
                                  </p:childTnLst>
                                </p:cTn>
                              </p:par>
                              <p:par>
                                <p:cTn id="34" presetID="3" presetClass="exit" presetSubtype="10" fill="hold" grpId="1" nodeType="withEffect">
                                  <p:stCondLst>
                                    <p:cond delay="2000"/>
                                  </p:stCondLst>
                                  <p:childTnLst>
                                    <p:animEffect transition="out" filter="blinds(horizontal)">
                                      <p:cBhvr>
                                        <p:cTn id="35" dur="500"/>
                                        <p:tgtEl>
                                          <p:spTgt spid="3">
                                            <p:txEl>
                                              <p:pRg st="6" end="6"/>
                                            </p:txEl>
                                          </p:spTgt>
                                        </p:tgtEl>
                                      </p:cBhvr>
                                    </p:animEffect>
                                    <p:set>
                                      <p:cBhvr>
                                        <p:cTn id="36" dur="1" fill="hold">
                                          <p:stCondLst>
                                            <p:cond delay="499"/>
                                          </p:stCondLst>
                                        </p:cTn>
                                        <p:tgtEl>
                                          <p:spTgt spid="3">
                                            <p:txEl>
                                              <p:pRg st="6" end="6"/>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285728"/>
            <a:ext cx="8229600" cy="868346"/>
          </a:xfrm>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Вакуумные пакеты</a:t>
            </a:r>
            <a:endParaRPr lang="ru-RU"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Содержимое 2"/>
          <p:cNvSpPr>
            <a:spLocks noGrp="1"/>
          </p:cNvSpPr>
          <p:nvPr>
            <p:ph idx="1"/>
          </p:nvPr>
        </p:nvSpPr>
        <p:spPr/>
        <p:txBody>
          <a:bodyPr>
            <a:normAutofit fontScale="70000" lnSpcReduction="20000"/>
          </a:bodyPr>
          <a:lstStyle/>
          <a:p>
            <a:pPr fontAlgn="t">
              <a:buNone/>
            </a:pPr>
            <a:endParaRPr lang="ru-RU" dirty="0" smtClean="0"/>
          </a:p>
          <a:p>
            <a:endParaRPr lang="ru-RU" b="1" dirty="0" smtClean="0"/>
          </a:p>
          <a:p>
            <a:endParaRPr lang="ru-RU" b="1" dirty="0" smtClean="0"/>
          </a:p>
          <a:p>
            <a:endParaRPr lang="ru-RU" b="1" dirty="0" smtClean="0"/>
          </a:p>
          <a:p>
            <a:endParaRPr lang="ru-RU" b="1" dirty="0" smtClean="0"/>
          </a:p>
          <a:p>
            <a:r>
              <a:rPr lang="ru-RU" b="1" dirty="0" smtClean="0"/>
              <a:t>Полный вакуум: какие пакеты защитят продукты от воздуха</a:t>
            </a:r>
            <a:endParaRPr lang="ru-RU" dirty="0" smtClean="0"/>
          </a:p>
          <a:p>
            <a:r>
              <a:rPr lang="ru-RU" i="1" dirty="0" smtClean="0"/>
              <a:t>Впервые они появились в Европе в середине 60-х. Вакуумные пакеты тогда сразу снискали себе бешеную популярность. Да и сегодня этот вид упаковки по праву считается самым надежным по части длительного хранения продуктов питания. Есть у </a:t>
            </a:r>
            <a:r>
              <a:rPr lang="ru-RU" i="1" dirty="0" err="1" smtClean="0"/>
              <a:t>вакпакетов</a:t>
            </a:r>
            <a:r>
              <a:rPr lang="ru-RU" i="1" dirty="0" smtClean="0"/>
              <a:t> и другие преимущества: упакованный таким образом товар гораздо легче складировать, а благодаря прозрачности, продукт может быть преподнесен в более выгодном свете.</a:t>
            </a:r>
            <a:r>
              <a:rPr lang="ru-RU" dirty="0" smtClean="0"/>
              <a:t> </a:t>
            </a:r>
          </a:p>
          <a:p>
            <a:endParaRPr lang="ru-RU" dirty="0"/>
          </a:p>
        </p:txBody>
      </p:sp>
      <p:pic>
        <p:nvPicPr>
          <p:cNvPr id="4" name="Рисунок 3" descr="Unipack.ru | Статьи | Полный вакуум: какие пакеты защитят продукты от воздуха"/>
          <p:cNvPicPr/>
          <p:nvPr/>
        </p:nvPicPr>
        <p:blipFill>
          <a:blip r:embed="rId2" cstate="print"/>
          <a:srcRect/>
          <a:stretch>
            <a:fillRect/>
          </a:stretch>
        </p:blipFill>
        <p:spPr bwMode="auto">
          <a:xfrm>
            <a:off x="3000364" y="1071546"/>
            <a:ext cx="2500330" cy="2214578"/>
          </a:xfrm>
          <a:prstGeom prst="rect">
            <a:avLst/>
          </a:prstGeom>
          <a:ln>
            <a:noFill/>
          </a:ln>
          <a:effectLst>
            <a:softEdge rad="112500"/>
          </a:effectLst>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00"/>
                            </p:stCondLst>
                            <p:childTnLst>
                              <p:par>
                                <p:cTn id="13" presetID="48" presetClass="entr" presetSubtype="0" accel="50000" fill="hold" nodeType="after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1000" fill="hold"/>
                                        <p:tgtEl>
                                          <p:spTgt spid="4"/>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6" dur="1000" fill="hold"/>
                                        <p:tgtEl>
                                          <p:spTgt spid="4"/>
                                        </p:tgtEl>
                                        <p:attrNameLst>
                                          <p:attrName>ppt_x</p:attrName>
                                        </p:attrNameLst>
                                      </p:cBhvr>
                                      <p:tavLst>
                                        <p:tav tm="0">
                                          <p:val>
                                            <p:fltVal val="-1"/>
                                          </p:val>
                                        </p:tav>
                                        <p:tav tm="50000">
                                          <p:val>
                                            <p:fltVal val="0.95"/>
                                          </p:val>
                                        </p:tav>
                                        <p:tav tm="100000">
                                          <p:val>
                                            <p:strVal val="#ppt_x"/>
                                          </p:val>
                                        </p:tav>
                                      </p:tavLst>
                                    </p:anim>
                                    <p:anim calcmode="lin" valueType="num">
                                      <p:cBhvr>
                                        <p:cTn id="17" dur="1000" fill="hold"/>
                                        <p:tgtEl>
                                          <p:spTgt spid="4"/>
                                        </p:tgtEl>
                                        <p:attrNameLst>
                                          <p:attrName>ppt_y</p:attrName>
                                        </p:attrNameLst>
                                      </p:cBhvr>
                                      <p:tavLst>
                                        <p:tav tm="0">
                                          <p:val>
                                            <p:strVal val="#ppt_y"/>
                                          </p:val>
                                        </p:tav>
                                        <p:tav tm="100000">
                                          <p:val>
                                            <p:strVal val="#ppt_y"/>
                                          </p:val>
                                        </p:tav>
                                      </p:tavLst>
                                    </p:anim>
                                    <p:animEffect transition="in" filter="fade">
                                      <p:cBhvr>
                                        <p:cTn id="18" dur="1000"/>
                                        <p:tgtEl>
                                          <p:spTgt spid="4"/>
                                        </p:tgtEl>
                                      </p:cBhvr>
                                    </p:animEffect>
                                  </p:childTnLst>
                                </p:cTn>
                              </p:par>
                            </p:childTnLst>
                          </p:cTn>
                        </p:par>
                        <p:par>
                          <p:cTn id="19" fill="hold">
                            <p:stCondLst>
                              <p:cond delay="2200"/>
                            </p:stCondLst>
                            <p:childTnLst>
                              <p:par>
                                <p:cTn id="20" presetID="35" presetClass="entr" presetSubtype="0" fill="hold" grpId="0" nodeType="after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anim calcmode="lin" valueType="num">
                                      <p:cBhvr>
                                        <p:cTn id="23" dur="2000" fill="hold"/>
                                        <p:tgtEl>
                                          <p:spTgt spid="3">
                                            <p:txEl>
                                              <p:pRg st="5" end="5"/>
                                            </p:txEl>
                                          </p:spTgt>
                                        </p:tgtEl>
                                        <p:attrNameLst>
                                          <p:attrName>style.rotation</p:attrName>
                                        </p:attrNameLst>
                                      </p:cBhvr>
                                      <p:tavLst>
                                        <p:tav tm="0">
                                          <p:val>
                                            <p:fltVal val="720"/>
                                          </p:val>
                                        </p:tav>
                                        <p:tav tm="100000">
                                          <p:val>
                                            <p:fltVal val="0"/>
                                          </p:val>
                                        </p:tav>
                                      </p:tavLst>
                                    </p:anim>
                                    <p:anim calcmode="lin" valueType="num">
                                      <p:cBhvr>
                                        <p:cTn id="24" dur="2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25" dur="2000" fill="hold"/>
                                        <p:tgtEl>
                                          <p:spTgt spid="3">
                                            <p:txEl>
                                              <p:pRg st="5" end="5"/>
                                            </p:txEl>
                                          </p:spTgt>
                                        </p:tgtEl>
                                        <p:attrNameLst>
                                          <p:attrName>ppt_w</p:attrName>
                                        </p:attrNameLst>
                                      </p:cBhvr>
                                      <p:tavLst>
                                        <p:tav tm="0">
                                          <p:val>
                                            <p:fltVal val="0"/>
                                          </p:val>
                                        </p:tav>
                                        <p:tav tm="100000">
                                          <p:val>
                                            <p:strVal val="#ppt_w"/>
                                          </p:val>
                                        </p:tav>
                                      </p:tavLst>
                                    </p:anim>
                                  </p:childTnLst>
                                </p:cTn>
                              </p:par>
                            </p:childTnLst>
                          </p:cTn>
                        </p:par>
                        <p:par>
                          <p:cTn id="26" fill="hold">
                            <p:stCondLst>
                              <p:cond delay="4200"/>
                            </p:stCondLst>
                            <p:childTnLst>
                              <p:par>
                                <p:cTn id="27" presetID="35" presetClass="entr" presetSubtype="0" fill="hold" grpId="0" nodeType="after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2000"/>
                                        <p:tgtEl>
                                          <p:spTgt spid="3">
                                            <p:txEl>
                                              <p:pRg st="6" end="6"/>
                                            </p:txEl>
                                          </p:spTgt>
                                        </p:tgtEl>
                                      </p:cBhvr>
                                    </p:animEffect>
                                    <p:anim calcmode="lin" valueType="num">
                                      <p:cBhvr>
                                        <p:cTn id="30" dur="2000" fill="hold"/>
                                        <p:tgtEl>
                                          <p:spTgt spid="3">
                                            <p:txEl>
                                              <p:pRg st="6" end="6"/>
                                            </p:txEl>
                                          </p:spTgt>
                                        </p:tgtEl>
                                        <p:attrNameLst>
                                          <p:attrName>style.rotation</p:attrName>
                                        </p:attrNameLst>
                                      </p:cBhvr>
                                      <p:tavLst>
                                        <p:tav tm="0">
                                          <p:val>
                                            <p:fltVal val="720"/>
                                          </p:val>
                                        </p:tav>
                                        <p:tav tm="100000">
                                          <p:val>
                                            <p:fltVal val="0"/>
                                          </p:val>
                                        </p:tav>
                                      </p:tavLst>
                                    </p:anim>
                                    <p:anim calcmode="lin" valueType="num">
                                      <p:cBhvr>
                                        <p:cTn id="31" dur="2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32" dur="2000" fill="hold"/>
                                        <p:tgtEl>
                                          <p:spTgt spid="3">
                                            <p:txEl>
                                              <p:pRg st="6" end="6"/>
                                            </p:txEl>
                                          </p:spTgt>
                                        </p:tgtEl>
                                        <p:attrNameLst>
                                          <p:attrName>ppt_w</p:attrName>
                                        </p:attrNameLst>
                                      </p:cBhvr>
                                      <p:tavLst>
                                        <p:tav tm="0">
                                          <p:val>
                                            <p:fltVal val="0"/>
                                          </p:val>
                                        </p:tav>
                                        <p:tav tm="100000">
                                          <p:val>
                                            <p:strVal val="#ppt_w"/>
                                          </p:val>
                                        </p:tav>
                                      </p:tavLst>
                                    </p:anim>
                                  </p:childTnLst>
                                </p:cTn>
                              </p:par>
                            </p:childTnLst>
                          </p:cTn>
                        </p:par>
                        <p:par>
                          <p:cTn id="33" fill="hold">
                            <p:stCondLst>
                              <p:cond delay="6200"/>
                            </p:stCondLst>
                            <p:childTnLst>
                              <p:par>
                                <p:cTn id="34" presetID="25" presetClass="exit" presetSubtype="0" fill="hold" grpId="1" nodeType="afterEffect">
                                  <p:stCondLst>
                                    <p:cond delay="2000"/>
                                  </p:stCondLst>
                                  <p:iterate type="lt">
                                    <p:tmPct val="0"/>
                                  </p:iterate>
                                  <p:childTnLst>
                                    <p:animEffect transition="out" filter="fade">
                                      <p:cBhvr>
                                        <p:cTn id="35" dur="1000" accel="50000">
                                          <p:stCondLst>
                                            <p:cond delay="0"/>
                                          </p:stCondLst>
                                        </p:cTn>
                                        <p:tgtEl>
                                          <p:spTgt spid="2"/>
                                        </p:tgtEl>
                                      </p:cBhvr>
                                    </p:animEffect>
                                    <p:anim calcmode="lin" valueType="num">
                                      <p:cBhvr>
                                        <p:cTn id="36" dur="500" accel="50000">
                                          <p:stCondLst>
                                            <p:cond delay="0"/>
                                          </p:stCondLst>
                                        </p:cTn>
                                        <p:tgtEl>
                                          <p:spTgt spid="2"/>
                                        </p:tgtEl>
                                        <p:attrNameLst>
                                          <p:attrName>ppt_y</p:attrName>
                                        </p:attrNameLst>
                                      </p:cBhvr>
                                      <p:tavLst>
                                        <p:tav tm="0">
                                          <p:val>
                                            <p:strVal val="ppt_y"/>
                                          </p:val>
                                        </p:tav>
                                        <p:tav tm="100000">
                                          <p:val>
                                            <p:strVal val="ppt_y+.1"/>
                                          </p:val>
                                        </p:tav>
                                      </p:tavLst>
                                    </p:anim>
                                    <p:anim calcmode="lin" valueType="num">
                                      <p:cBhvr>
                                        <p:cTn id="37" dur="500" decel="50000">
                                          <p:stCondLst>
                                            <p:cond delay="500"/>
                                          </p:stCondLst>
                                        </p:cTn>
                                        <p:tgtEl>
                                          <p:spTgt spid="2"/>
                                        </p:tgtEl>
                                        <p:attrNameLst>
                                          <p:attrName>ppt_y</p:attrName>
                                        </p:attrNameLst>
                                      </p:cBhvr>
                                      <p:tavLst>
                                        <p:tav tm="0">
                                          <p:val>
                                            <p:strVal val="ppt_y"/>
                                          </p:val>
                                        </p:tav>
                                        <p:tav tm="100000">
                                          <p:val>
                                            <p:strVal val="ppt_y-.1"/>
                                          </p:val>
                                        </p:tav>
                                      </p:tavLst>
                                    </p:anim>
                                    <p:anim calcmode="lin" valueType="num">
                                      <p:cBhvr>
                                        <p:cTn id="38" dur="500" accel="50000">
                                          <p:stCondLst>
                                            <p:cond delay="500"/>
                                          </p:stCondLst>
                                        </p:cTn>
                                        <p:tgtEl>
                                          <p:spTgt spid="2"/>
                                        </p:tgtEl>
                                        <p:attrNameLst>
                                          <p:attrName>ppt_x</p:attrName>
                                        </p:attrNameLst>
                                      </p:cBhvr>
                                      <p:tavLst>
                                        <p:tav tm="0">
                                          <p:val>
                                            <p:strVal val="ppt_x"/>
                                          </p:val>
                                        </p:tav>
                                        <p:tav tm="100000">
                                          <p:val>
                                            <p:strVal val="ppt_x+.4"/>
                                          </p:val>
                                        </p:tav>
                                      </p:tavLst>
                                    </p:anim>
                                    <p:anim calcmode="lin" valueType="num">
                                      <p:cBhvr>
                                        <p:cTn id="39" dur="1000"/>
                                        <p:tgtEl>
                                          <p:spTgt spid="2"/>
                                        </p:tgtEl>
                                        <p:attrNameLst>
                                          <p:attrName>ppt_h</p:attrName>
                                        </p:attrNameLst>
                                      </p:cBhvr>
                                      <p:tavLst>
                                        <p:tav tm="0">
                                          <p:val>
                                            <p:strVal val="ppt_h"/>
                                          </p:val>
                                        </p:tav>
                                        <p:tav tm="100000">
                                          <p:val>
                                            <p:strVal val="ppt_h"/>
                                          </p:val>
                                        </p:tav>
                                      </p:tavLst>
                                    </p:anim>
                                    <p:anim calcmode="lin" valueType="num">
                                      <p:cBhvr>
                                        <p:cTn id="40" dur="500" accel="50000">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41" dur="500" decel="50000">
                                          <p:stCondLst>
                                            <p:cond delay="500"/>
                                          </p:stCondLst>
                                        </p:cTn>
                                        <p:tgtEl>
                                          <p:spTgt spid="2"/>
                                        </p:tgtEl>
                                        <p:attrNameLst>
                                          <p:attrName>ppt_w</p:attrName>
                                        </p:attrNameLst>
                                      </p:cBhvr>
                                      <p:tavLst>
                                        <p:tav tm="0">
                                          <p:val>
                                            <p:strVal val="ppt_w"/>
                                          </p:val>
                                        </p:tav>
                                        <p:tav tm="100000">
                                          <p:val>
                                            <p:strVal val="ppt_w/.05"/>
                                          </p:val>
                                        </p:tav>
                                      </p:tavLst>
                                    </p:anim>
                                    <p:anim calcmode="lin" valueType="num">
                                      <p:cBhvr>
                                        <p:cTn id="42" dur="500" accel="50000">
                                          <p:stCondLst>
                                            <p:cond delay="500"/>
                                          </p:stCondLst>
                                        </p:cTn>
                                        <p:tgtEl>
                                          <p:spTgt spid="2"/>
                                        </p:tgtEl>
                                        <p:attrNameLst>
                                          <p:attrName>style.rotation</p:attrName>
                                        </p:attrNameLst>
                                      </p:cBhvr>
                                      <p:tavLst>
                                        <p:tav tm="0">
                                          <p:val>
                                            <p:fltVal val="0"/>
                                          </p:val>
                                        </p:tav>
                                        <p:tav tm="100000">
                                          <p:val>
                                            <p:fltVal val="-90"/>
                                          </p:val>
                                        </p:tav>
                                      </p:tavLst>
                                    </p:anim>
                                    <p:set>
                                      <p:cBhvr>
                                        <p:cTn id="43" dur="1" fill="hold">
                                          <p:stCondLst>
                                            <p:cond delay="999"/>
                                          </p:stCondLst>
                                        </p:cTn>
                                        <p:tgtEl>
                                          <p:spTgt spid="2"/>
                                        </p:tgtEl>
                                        <p:attrNameLst>
                                          <p:attrName>style.visibility</p:attrName>
                                        </p:attrNameLst>
                                      </p:cBhvr>
                                      <p:to>
                                        <p:strVal val="hidden"/>
                                      </p:to>
                                    </p:set>
                                  </p:childTnLst>
                                </p:cTn>
                              </p:par>
                              <p:par>
                                <p:cTn id="44" presetID="25" presetClass="exit" presetSubtype="0" fill="hold" nodeType="withEffect">
                                  <p:stCondLst>
                                    <p:cond delay="2000"/>
                                  </p:stCondLst>
                                  <p:childTnLst>
                                    <p:animEffect transition="out" filter="fade">
                                      <p:cBhvr>
                                        <p:cTn id="45" dur="1000" accel="50000">
                                          <p:stCondLst>
                                            <p:cond delay="0"/>
                                          </p:stCondLst>
                                        </p:cTn>
                                        <p:tgtEl>
                                          <p:spTgt spid="4"/>
                                        </p:tgtEl>
                                      </p:cBhvr>
                                    </p:animEffect>
                                    <p:anim calcmode="lin" valueType="num">
                                      <p:cBhvr>
                                        <p:cTn id="46" dur="500" accel="50000">
                                          <p:stCondLst>
                                            <p:cond delay="0"/>
                                          </p:stCondLst>
                                        </p:cTn>
                                        <p:tgtEl>
                                          <p:spTgt spid="4"/>
                                        </p:tgtEl>
                                        <p:attrNameLst>
                                          <p:attrName>ppt_y</p:attrName>
                                        </p:attrNameLst>
                                      </p:cBhvr>
                                      <p:tavLst>
                                        <p:tav tm="0">
                                          <p:val>
                                            <p:strVal val="ppt_y"/>
                                          </p:val>
                                        </p:tav>
                                        <p:tav tm="100000">
                                          <p:val>
                                            <p:strVal val="ppt_y+.1"/>
                                          </p:val>
                                        </p:tav>
                                      </p:tavLst>
                                    </p:anim>
                                    <p:anim calcmode="lin" valueType="num">
                                      <p:cBhvr>
                                        <p:cTn id="47" dur="500" decel="50000">
                                          <p:stCondLst>
                                            <p:cond delay="500"/>
                                          </p:stCondLst>
                                        </p:cTn>
                                        <p:tgtEl>
                                          <p:spTgt spid="4"/>
                                        </p:tgtEl>
                                        <p:attrNameLst>
                                          <p:attrName>ppt_y</p:attrName>
                                        </p:attrNameLst>
                                      </p:cBhvr>
                                      <p:tavLst>
                                        <p:tav tm="0">
                                          <p:val>
                                            <p:strVal val="ppt_y"/>
                                          </p:val>
                                        </p:tav>
                                        <p:tav tm="100000">
                                          <p:val>
                                            <p:strVal val="ppt_y-.1"/>
                                          </p:val>
                                        </p:tav>
                                      </p:tavLst>
                                    </p:anim>
                                    <p:anim calcmode="lin" valueType="num">
                                      <p:cBhvr>
                                        <p:cTn id="48" dur="500" accel="50000">
                                          <p:stCondLst>
                                            <p:cond delay="500"/>
                                          </p:stCondLst>
                                        </p:cTn>
                                        <p:tgtEl>
                                          <p:spTgt spid="4"/>
                                        </p:tgtEl>
                                        <p:attrNameLst>
                                          <p:attrName>ppt_x</p:attrName>
                                        </p:attrNameLst>
                                      </p:cBhvr>
                                      <p:tavLst>
                                        <p:tav tm="0">
                                          <p:val>
                                            <p:strVal val="ppt_x"/>
                                          </p:val>
                                        </p:tav>
                                        <p:tav tm="100000">
                                          <p:val>
                                            <p:strVal val="ppt_x+.4"/>
                                          </p:val>
                                        </p:tav>
                                      </p:tavLst>
                                    </p:anim>
                                    <p:anim calcmode="lin" valueType="num">
                                      <p:cBhvr>
                                        <p:cTn id="49" dur="1000"/>
                                        <p:tgtEl>
                                          <p:spTgt spid="4"/>
                                        </p:tgtEl>
                                        <p:attrNameLst>
                                          <p:attrName>ppt_h</p:attrName>
                                        </p:attrNameLst>
                                      </p:cBhvr>
                                      <p:tavLst>
                                        <p:tav tm="0">
                                          <p:val>
                                            <p:strVal val="ppt_h"/>
                                          </p:val>
                                        </p:tav>
                                        <p:tav tm="100000">
                                          <p:val>
                                            <p:strVal val="ppt_h"/>
                                          </p:val>
                                        </p:tav>
                                      </p:tavLst>
                                    </p:anim>
                                    <p:anim calcmode="lin" valueType="num">
                                      <p:cBhvr>
                                        <p:cTn id="50" dur="500" accel="50000">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51" dur="500" decel="50000">
                                          <p:stCondLst>
                                            <p:cond delay="500"/>
                                          </p:stCondLst>
                                        </p:cTn>
                                        <p:tgtEl>
                                          <p:spTgt spid="4"/>
                                        </p:tgtEl>
                                        <p:attrNameLst>
                                          <p:attrName>ppt_w</p:attrName>
                                        </p:attrNameLst>
                                      </p:cBhvr>
                                      <p:tavLst>
                                        <p:tav tm="0">
                                          <p:val>
                                            <p:strVal val="ppt_w"/>
                                          </p:val>
                                        </p:tav>
                                        <p:tav tm="100000">
                                          <p:val>
                                            <p:strVal val="ppt_w/.05"/>
                                          </p:val>
                                        </p:tav>
                                      </p:tavLst>
                                    </p:anim>
                                    <p:anim calcmode="lin" valueType="num">
                                      <p:cBhvr>
                                        <p:cTn id="52" dur="500" accel="50000">
                                          <p:stCondLst>
                                            <p:cond delay="500"/>
                                          </p:stCondLst>
                                        </p:cTn>
                                        <p:tgtEl>
                                          <p:spTgt spid="4"/>
                                        </p:tgtEl>
                                        <p:attrNameLst>
                                          <p:attrName>style.rotation</p:attrName>
                                        </p:attrNameLst>
                                      </p:cBhvr>
                                      <p:tavLst>
                                        <p:tav tm="0">
                                          <p:val>
                                            <p:fltVal val="0"/>
                                          </p:val>
                                        </p:tav>
                                        <p:tav tm="100000">
                                          <p:val>
                                            <p:fltVal val="-90"/>
                                          </p:val>
                                        </p:tav>
                                      </p:tavLst>
                                    </p:anim>
                                    <p:set>
                                      <p:cBhvr>
                                        <p:cTn id="53" dur="1" fill="hold">
                                          <p:stCondLst>
                                            <p:cond delay="999"/>
                                          </p:stCondLst>
                                        </p:cTn>
                                        <p:tgtEl>
                                          <p:spTgt spid="4"/>
                                        </p:tgtEl>
                                        <p:attrNameLst>
                                          <p:attrName>style.visibility</p:attrName>
                                        </p:attrNameLst>
                                      </p:cBhvr>
                                      <p:to>
                                        <p:strVal val="hidden"/>
                                      </p:to>
                                    </p:set>
                                  </p:childTnLst>
                                </p:cTn>
                              </p:par>
                              <p:par>
                                <p:cTn id="54" presetID="25" presetClass="exit" presetSubtype="0" fill="hold" grpId="1" nodeType="withEffect">
                                  <p:stCondLst>
                                    <p:cond delay="2000"/>
                                  </p:stCondLst>
                                  <p:childTnLst>
                                    <p:animEffect transition="out" filter="fade">
                                      <p:cBhvr>
                                        <p:cTn id="55" dur="1000" accel="50000">
                                          <p:stCondLst>
                                            <p:cond delay="0"/>
                                          </p:stCondLst>
                                        </p:cTn>
                                        <p:tgtEl>
                                          <p:spTgt spid="3">
                                            <p:txEl>
                                              <p:pRg st="5" end="5"/>
                                            </p:txEl>
                                          </p:spTgt>
                                        </p:tgtEl>
                                      </p:cBhvr>
                                    </p:animEffect>
                                    <p:anim calcmode="lin" valueType="num">
                                      <p:cBhvr>
                                        <p:cTn id="56" dur="500" accel="50000">
                                          <p:stCondLst>
                                            <p:cond delay="0"/>
                                          </p:stCondLst>
                                        </p:cTn>
                                        <p:tgtEl>
                                          <p:spTgt spid="3">
                                            <p:txEl>
                                              <p:pRg st="5" end="5"/>
                                            </p:txEl>
                                          </p:spTgt>
                                        </p:tgtEl>
                                        <p:attrNameLst>
                                          <p:attrName>ppt_y</p:attrName>
                                        </p:attrNameLst>
                                      </p:cBhvr>
                                      <p:tavLst>
                                        <p:tav tm="0">
                                          <p:val>
                                            <p:strVal val="ppt_y"/>
                                          </p:val>
                                        </p:tav>
                                        <p:tav tm="100000">
                                          <p:val>
                                            <p:strVal val="ppt_y+.1"/>
                                          </p:val>
                                        </p:tav>
                                      </p:tavLst>
                                    </p:anim>
                                    <p:anim calcmode="lin" valueType="num">
                                      <p:cBhvr>
                                        <p:cTn id="57" dur="500" decel="50000">
                                          <p:stCondLst>
                                            <p:cond delay="500"/>
                                          </p:stCondLst>
                                        </p:cTn>
                                        <p:tgtEl>
                                          <p:spTgt spid="3">
                                            <p:txEl>
                                              <p:pRg st="5" end="5"/>
                                            </p:txEl>
                                          </p:spTgt>
                                        </p:tgtEl>
                                        <p:attrNameLst>
                                          <p:attrName>ppt_y</p:attrName>
                                        </p:attrNameLst>
                                      </p:cBhvr>
                                      <p:tavLst>
                                        <p:tav tm="0">
                                          <p:val>
                                            <p:strVal val="ppt_y"/>
                                          </p:val>
                                        </p:tav>
                                        <p:tav tm="100000">
                                          <p:val>
                                            <p:strVal val="ppt_y-.1"/>
                                          </p:val>
                                        </p:tav>
                                      </p:tavLst>
                                    </p:anim>
                                    <p:anim calcmode="lin" valueType="num">
                                      <p:cBhvr>
                                        <p:cTn id="58" dur="500" accel="50000">
                                          <p:stCondLst>
                                            <p:cond delay="500"/>
                                          </p:stCondLst>
                                        </p:cTn>
                                        <p:tgtEl>
                                          <p:spTgt spid="3">
                                            <p:txEl>
                                              <p:pRg st="5" end="5"/>
                                            </p:txEl>
                                          </p:spTgt>
                                        </p:tgtEl>
                                        <p:attrNameLst>
                                          <p:attrName>ppt_x</p:attrName>
                                        </p:attrNameLst>
                                      </p:cBhvr>
                                      <p:tavLst>
                                        <p:tav tm="0">
                                          <p:val>
                                            <p:strVal val="ppt_x"/>
                                          </p:val>
                                        </p:tav>
                                        <p:tav tm="100000">
                                          <p:val>
                                            <p:strVal val="ppt_x+.4"/>
                                          </p:val>
                                        </p:tav>
                                      </p:tavLst>
                                    </p:anim>
                                    <p:anim calcmode="lin" valueType="num">
                                      <p:cBhvr>
                                        <p:cTn id="59" dur="1000"/>
                                        <p:tgtEl>
                                          <p:spTgt spid="3">
                                            <p:txEl>
                                              <p:pRg st="5" end="5"/>
                                            </p:txEl>
                                          </p:spTgt>
                                        </p:tgtEl>
                                        <p:attrNameLst>
                                          <p:attrName>ppt_h</p:attrName>
                                        </p:attrNameLst>
                                      </p:cBhvr>
                                      <p:tavLst>
                                        <p:tav tm="0">
                                          <p:val>
                                            <p:strVal val="ppt_h"/>
                                          </p:val>
                                        </p:tav>
                                        <p:tav tm="100000">
                                          <p:val>
                                            <p:strVal val="ppt_h"/>
                                          </p:val>
                                        </p:tav>
                                      </p:tavLst>
                                    </p:anim>
                                    <p:anim calcmode="lin" valueType="num">
                                      <p:cBhvr>
                                        <p:cTn id="60" dur="500" accel="50000">
                                          <p:stCondLst>
                                            <p:cond delay="0"/>
                                          </p:stCondLst>
                                        </p:cTn>
                                        <p:tgtEl>
                                          <p:spTgt spid="3">
                                            <p:txEl>
                                              <p:pRg st="5" end="5"/>
                                            </p:txEl>
                                          </p:spTgt>
                                        </p:tgtEl>
                                        <p:attrNameLst>
                                          <p:attrName>ppt_w</p:attrName>
                                        </p:attrNameLst>
                                      </p:cBhvr>
                                      <p:tavLst>
                                        <p:tav tm="0">
                                          <p:val>
                                            <p:strVal val="ppt_w"/>
                                          </p:val>
                                        </p:tav>
                                        <p:tav tm="100000">
                                          <p:val>
                                            <p:strVal val="ppt_w*.05"/>
                                          </p:val>
                                        </p:tav>
                                      </p:tavLst>
                                    </p:anim>
                                    <p:anim calcmode="lin" valueType="num">
                                      <p:cBhvr>
                                        <p:cTn id="61" dur="500" decel="50000">
                                          <p:stCondLst>
                                            <p:cond delay="500"/>
                                          </p:stCondLst>
                                        </p:cTn>
                                        <p:tgtEl>
                                          <p:spTgt spid="3">
                                            <p:txEl>
                                              <p:pRg st="5" end="5"/>
                                            </p:txEl>
                                          </p:spTgt>
                                        </p:tgtEl>
                                        <p:attrNameLst>
                                          <p:attrName>ppt_w</p:attrName>
                                        </p:attrNameLst>
                                      </p:cBhvr>
                                      <p:tavLst>
                                        <p:tav tm="0">
                                          <p:val>
                                            <p:strVal val="ppt_w"/>
                                          </p:val>
                                        </p:tav>
                                        <p:tav tm="100000">
                                          <p:val>
                                            <p:strVal val="ppt_w/.05"/>
                                          </p:val>
                                        </p:tav>
                                      </p:tavLst>
                                    </p:anim>
                                    <p:anim calcmode="lin" valueType="num">
                                      <p:cBhvr>
                                        <p:cTn id="62" dur="500" accel="50000">
                                          <p:stCondLst>
                                            <p:cond delay="500"/>
                                          </p:stCondLst>
                                        </p:cTn>
                                        <p:tgtEl>
                                          <p:spTgt spid="3">
                                            <p:txEl>
                                              <p:pRg st="5" end="5"/>
                                            </p:txEl>
                                          </p:spTgt>
                                        </p:tgtEl>
                                        <p:attrNameLst>
                                          <p:attrName>style.rotation</p:attrName>
                                        </p:attrNameLst>
                                      </p:cBhvr>
                                      <p:tavLst>
                                        <p:tav tm="0">
                                          <p:val>
                                            <p:fltVal val="0"/>
                                          </p:val>
                                        </p:tav>
                                        <p:tav tm="100000">
                                          <p:val>
                                            <p:fltVal val="-90"/>
                                          </p:val>
                                        </p:tav>
                                      </p:tavLst>
                                    </p:anim>
                                    <p:set>
                                      <p:cBhvr>
                                        <p:cTn id="63" dur="1" fill="hold">
                                          <p:stCondLst>
                                            <p:cond delay="999"/>
                                          </p:stCondLst>
                                        </p:cTn>
                                        <p:tgtEl>
                                          <p:spTgt spid="3">
                                            <p:txEl>
                                              <p:pRg st="5" end="5"/>
                                            </p:txEl>
                                          </p:spTgt>
                                        </p:tgtEl>
                                        <p:attrNameLst>
                                          <p:attrName>style.visibility</p:attrName>
                                        </p:attrNameLst>
                                      </p:cBhvr>
                                      <p:to>
                                        <p:strVal val="hidden"/>
                                      </p:to>
                                    </p:set>
                                  </p:childTnLst>
                                </p:cTn>
                              </p:par>
                              <p:par>
                                <p:cTn id="64" presetID="25" presetClass="exit" presetSubtype="0" fill="hold" grpId="1" nodeType="withEffect">
                                  <p:stCondLst>
                                    <p:cond delay="2000"/>
                                  </p:stCondLst>
                                  <p:childTnLst>
                                    <p:animEffect transition="out" filter="fade">
                                      <p:cBhvr>
                                        <p:cTn id="65" dur="1000" accel="50000">
                                          <p:stCondLst>
                                            <p:cond delay="0"/>
                                          </p:stCondLst>
                                        </p:cTn>
                                        <p:tgtEl>
                                          <p:spTgt spid="3">
                                            <p:txEl>
                                              <p:pRg st="6" end="6"/>
                                            </p:txEl>
                                          </p:spTgt>
                                        </p:tgtEl>
                                      </p:cBhvr>
                                    </p:animEffect>
                                    <p:anim calcmode="lin" valueType="num">
                                      <p:cBhvr>
                                        <p:cTn id="66" dur="500" accel="50000">
                                          <p:stCondLst>
                                            <p:cond delay="0"/>
                                          </p:stCondLst>
                                        </p:cTn>
                                        <p:tgtEl>
                                          <p:spTgt spid="3">
                                            <p:txEl>
                                              <p:pRg st="6" end="6"/>
                                            </p:txEl>
                                          </p:spTgt>
                                        </p:tgtEl>
                                        <p:attrNameLst>
                                          <p:attrName>ppt_y</p:attrName>
                                        </p:attrNameLst>
                                      </p:cBhvr>
                                      <p:tavLst>
                                        <p:tav tm="0">
                                          <p:val>
                                            <p:strVal val="ppt_y"/>
                                          </p:val>
                                        </p:tav>
                                        <p:tav tm="100000">
                                          <p:val>
                                            <p:strVal val="ppt_y+.1"/>
                                          </p:val>
                                        </p:tav>
                                      </p:tavLst>
                                    </p:anim>
                                    <p:anim calcmode="lin" valueType="num">
                                      <p:cBhvr>
                                        <p:cTn id="67" dur="500" decel="50000">
                                          <p:stCondLst>
                                            <p:cond delay="500"/>
                                          </p:stCondLst>
                                        </p:cTn>
                                        <p:tgtEl>
                                          <p:spTgt spid="3">
                                            <p:txEl>
                                              <p:pRg st="6" end="6"/>
                                            </p:txEl>
                                          </p:spTgt>
                                        </p:tgtEl>
                                        <p:attrNameLst>
                                          <p:attrName>ppt_y</p:attrName>
                                        </p:attrNameLst>
                                      </p:cBhvr>
                                      <p:tavLst>
                                        <p:tav tm="0">
                                          <p:val>
                                            <p:strVal val="ppt_y"/>
                                          </p:val>
                                        </p:tav>
                                        <p:tav tm="100000">
                                          <p:val>
                                            <p:strVal val="ppt_y-.1"/>
                                          </p:val>
                                        </p:tav>
                                      </p:tavLst>
                                    </p:anim>
                                    <p:anim calcmode="lin" valueType="num">
                                      <p:cBhvr>
                                        <p:cTn id="68" dur="500" accel="50000">
                                          <p:stCondLst>
                                            <p:cond delay="500"/>
                                          </p:stCondLst>
                                        </p:cTn>
                                        <p:tgtEl>
                                          <p:spTgt spid="3">
                                            <p:txEl>
                                              <p:pRg st="6" end="6"/>
                                            </p:txEl>
                                          </p:spTgt>
                                        </p:tgtEl>
                                        <p:attrNameLst>
                                          <p:attrName>ppt_x</p:attrName>
                                        </p:attrNameLst>
                                      </p:cBhvr>
                                      <p:tavLst>
                                        <p:tav tm="0">
                                          <p:val>
                                            <p:strVal val="ppt_x"/>
                                          </p:val>
                                        </p:tav>
                                        <p:tav tm="100000">
                                          <p:val>
                                            <p:strVal val="ppt_x+.4"/>
                                          </p:val>
                                        </p:tav>
                                      </p:tavLst>
                                    </p:anim>
                                    <p:anim calcmode="lin" valueType="num">
                                      <p:cBhvr>
                                        <p:cTn id="69" dur="1000"/>
                                        <p:tgtEl>
                                          <p:spTgt spid="3">
                                            <p:txEl>
                                              <p:pRg st="6" end="6"/>
                                            </p:txEl>
                                          </p:spTgt>
                                        </p:tgtEl>
                                        <p:attrNameLst>
                                          <p:attrName>ppt_h</p:attrName>
                                        </p:attrNameLst>
                                      </p:cBhvr>
                                      <p:tavLst>
                                        <p:tav tm="0">
                                          <p:val>
                                            <p:strVal val="ppt_h"/>
                                          </p:val>
                                        </p:tav>
                                        <p:tav tm="100000">
                                          <p:val>
                                            <p:strVal val="ppt_h"/>
                                          </p:val>
                                        </p:tav>
                                      </p:tavLst>
                                    </p:anim>
                                    <p:anim calcmode="lin" valueType="num">
                                      <p:cBhvr>
                                        <p:cTn id="70" dur="500" accel="50000">
                                          <p:stCondLst>
                                            <p:cond delay="0"/>
                                          </p:stCondLst>
                                        </p:cTn>
                                        <p:tgtEl>
                                          <p:spTgt spid="3">
                                            <p:txEl>
                                              <p:pRg st="6" end="6"/>
                                            </p:txEl>
                                          </p:spTgt>
                                        </p:tgtEl>
                                        <p:attrNameLst>
                                          <p:attrName>ppt_w</p:attrName>
                                        </p:attrNameLst>
                                      </p:cBhvr>
                                      <p:tavLst>
                                        <p:tav tm="0">
                                          <p:val>
                                            <p:strVal val="ppt_w"/>
                                          </p:val>
                                        </p:tav>
                                        <p:tav tm="100000">
                                          <p:val>
                                            <p:strVal val="ppt_w*.05"/>
                                          </p:val>
                                        </p:tav>
                                      </p:tavLst>
                                    </p:anim>
                                    <p:anim calcmode="lin" valueType="num">
                                      <p:cBhvr>
                                        <p:cTn id="71" dur="500" decel="50000">
                                          <p:stCondLst>
                                            <p:cond delay="500"/>
                                          </p:stCondLst>
                                        </p:cTn>
                                        <p:tgtEl>
                                          <p:spTgt spid="3">
                                            <p:txEl>
                                              <p:pRg st="6" end="6"/>
                                            </p:txEl>
                                          </p:spTgt>
                                        </p:tgtEl>
                                        <p:attrNameLst>
                                          <p:attrName>ppt_w</p:attrName>
                                        </p:attrNameLst>
                                      </p:cBhvr>
                                      <p:tavLst>
                                        <p:tav tm="0">
                                          <p:val>
                                            <p:strVal val="ppt_w"/>
                                          </p:val>
                                        </p:tav>
                                        <p:tav tm="100000">
                                          <p:val>
                                            <p:strVal val="ppt_w/.05"/>
                                          </p:val>
                                        </p:tav>
                                      </p:tavLst>
                                    </p:anim>
                                    <p:anim calcmode="lin" valueType="num">
                                      <p:cBhvr>
                                        <p:cTn id="72" dur="500" accel="50000">
                                          <p:stCondLst>
                                            <p:cond delay="500"/>
                                          </p:stCondLst>
                                        </p:cTn>
                                        <p:tgtEl>
                                          <p:spTgt spid="3">
                                            <p:txEl>
                                              <p:pRg st="6" end="6"/>
                                            </p:txEl>
                                          </p:spTgt>
                                        </p:tgtEl>
                                        <p:attrNameLst>
                                          <p:attrName>style.rotation</p:attrName>
                                        </p:attrNameLst>
                                      </p:cBhvr>
                                      <p:tavLst>
                                        <p:tav tm="0">
                                          <p:val>
                                            <p:fltVal val="0"/>
                                          </p:val>
                                        </p:tav>
                                        <p:tav tm="100000">
                                          <p:val>
                                            <p:fltVal val="-90"/>
                                          </p:val>
                                        </p:tav>
                                      </p:tavLst>
                                    </p:anim>
                                    <p:set>
                                      <p:cBhvr>
                                        <p:cTn id="73" dur="1" fill="hold">
                                          <p:stCondLst>
                                            <p:cond delay="999"/>
                                          </p:stCondLst>
                                        </p:cTn>
                                        <p:tgtEl>
                                          <p:spTgt spid="3">
                                            <p:txEl>
                                              <p:pRg st="6" end="6"/>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2594"/>
          </a:xfrm>
        </p:spPr>
        <p:txBody>
          <a:bodyPr>
            <a:normAutofit fontScale="9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b="1" i="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ООО "</a:t>
            </a:r>
            <a:r>
              <a:rPr lang="ru-RU" b="1" i="1" cap="all" dirty="0" err="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СмартПласт</a:t>
            </a:r>
            <a:r>
              <a:rPr lang="ru-RU" b="1" i="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a:t>
            </a:r>
            <a:endParaRPr lang="ru-RU"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Содержимое 2"/>
          <p:cNvSpPr>
            <a:spLocks noGrp="1"/>
          </p:cNvSpPr>
          <p:nvPr>
            <p:ph idx="1"/>
          </p:nvPr>
        </p:nvSpPr>
        <p:spPr>
          <a:xfrm>
            <a:off x="457200" y="928670"/>
            <a:ext cx="8229600" cy="5643602"/>
          </a:xfrm>
        </p:spPr>
        <p:txBody>
          <a:bodyPr>
            <a:normAutofit fontScale="47500" lnSpcReduction="20000"/>
          </a:bodyPr>
          <a:lstStyle/>
          <a:p>
            <a:r>
              <a:rPr lang="ru-RU" sz="3400" b="1" i="1" dirty="0" smtClean="0"/>
              <a:t>Кирилл КОВАЛЕВ</a:t>
            </a:r>
            <a:r>
              <a:rPr lang="ru-RU" sz="3400" i="1" dirty="0" smtClean="0"/>
              <a:t>, коммерческий директор </a:t>
            </a:r>
            <a:r>
              <a:rPr lang="ru-RU" sz="3400" b="1" i="1" dirty="0" smtClean="0"/>
              <a:t>ООО "</a:t>
            </a:r>
            <a:r>
              <a:rPr lang="ru-RU" sz="3400" b="1" i="1" dirty="0" err="1" smtClean="0"/>
              <a:t>СмартПласт</a:t>
            </a:r>
            <a:r>
              <a:rPr lang="ru-RU" sz="3400" b="1" i="1" dirty="0" smtClean="0"/>
              <a:t>"</a:t>
            </a:r>
            <a:r>
              <a:rPr lang="ru-RU" sz="3400" b="1" dirty="0" smtClean="0"/>
              <a:t>:</a:t>
            </a:r>
            <a:r>
              <a:rPr lang="ru-RU" sz="3400" dirty="0" smtClean="0"/>
              <a:t> "Изначально лавсановый слой в </a:t>
            </a:r>
            <a:r>
              <a:rPr lang="ru-RU" sz="3400" dirty="0" err="1" smtClean="0"/>
              <a:t>вакпакетах</a:t>
            </a:r>
            <a:r>
              <a:rPr lang="ru-RU" sz="3400" dirty="0" smtClean="0"/>
              <a:t> от российских производителей был именно 19 микрон. Так, еще в начале 90-х первый крупный завод в Дмитрове начал производить вакуумные пленки на основе 19-ти микронного лавсана, и продукция этого завода положила начало эры вакуумных пакетов </a:t>
            </a:r>
            <a:r>
              <a:rPr lang="ru-RU" sz="3400" dirty="0" err="1" smtClean="0"/>
              <a:t>pоссийского</a:t>
            </a:r>
            <a:r>
              <a:rPr lang="ru-RU" sz="3400" dirty="0" smtClean="0"/>
              <a:t> производства… Но времена изменились, и, желая обогнать конкурентов по цене, появившиеся новые производители снизили толщину лавсана до 12 микрон. Совсем недавно наша компания стала производить </a:t>
            </a:r>
            <a:r>
              <a:rPr lang="ru-RU" sz="3400" dirty="0" err="1" smtClean="0"/>
              <a:t>вакпленку</a:t>
            </a:r>
            <a:r>
              <a:rPr lang="ru-RU" sz="3400" dirty="0" smtClean="0"/>
              <a:t> с прежней толщиной в 19 микрон, а для того, чтобы не увеличивать отпускную цену, мы уменьшили толщину полиэтиленового слоя, которым ламинируется этот лавсан. Ведь по результатам нашего маркетингового исследования обнаружилось, что основной сектор упаковываемых под вакуум продуктов составляют продукты питания сравнительно небольшого веса до 1-2кг: мясные, рыбные нарезки, кусковая продукция, закуски к пиву. Соответственно, для прочности пакета, а также его шва, можно легко обойтись меньшей толщиной полиэтиленового слоя. Ну а для крупногабаритных упаковок мы по-прежнему поставляем на рынок толстую плёнку, но с 12-микронным лавсановым слоем, хотя не исключено использование 19-ти микронного лавсана и в них".</a:t>
            </a:r>
          </a:p>
          <a:p>
            <a:r>
              <a:rPr lang="ru-RU" sz="3400" dirty="0" smtClean="0"/>
              <a:t>Еще один небольшой "минус" лавсана – его хрупкость. </a:t>
            </a:r>
            <a:r>
              <a:rPr lang="ru-RU" sz="3400" dirty="0" err="1" smtClean="0"/>
              <a:t>Развакуумация</a:t>
            </a:r>
            <a:r>
              <a:rPr lang="ru-RU" sz="3400" dirty="0" smtClean="0"/>
              <a:t> происходит при неправильной запаковке продуктов, когда торчащая рыбная или мясная кость может нарушить барьерные свойства пакета. Также «разрушить» лавсан могут края мелких полипропиленовых упаковок, </a:t>
            </a:r>
            <a:r>
              <a:rPr lang="ru-RU" sz="3400" dirty="0" err="1" smtClean="0"/>
              <a:t>завакуумированных</a:t>
            </a:r>
            <a:r>
              <a:rPr lang="ru-RU" sz="3400" dirty="0" smtClean="0"/>
              <a:t> в лавсан крупными партиями. Именно с такой проблемой столкнулись представители Вооруженных сил Российской Федерации, получив, ввиду нового предписания Правительства РФ, вступившего в силу с 2006 года, комплекты армейских пайков, запакованных в лавсановую пленку с целью увеличения срока годности продуктов.</a:t>
            </a:r>
          </a:p>
          <a:p>
            <a:endParaRPr lang="ru-RU"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iterate type="lt">
                                    <p:tmPct val="0"/>
                                  </p:iterate>
                                  <p:childTnLst>
                                    <p:set>
                                      <p:cBhvr>
                                        <p:cTn id="6" dur="1" fill="hold">
                                          <p:stCondLst>
                                            <p:cond delay="0"/>
                                          </p:stCondLst>
                                        </p:cTn>
                                        <p:tgtEl>
                                          <p:spTgt spid="2"/>
                                        </p:tgtEl>
                                        <p:attrNameLst>
                                          <p:attrName>style.visibility</p:attrName>
                                        </p:attrNameLst>
                                      </p:cBhvr>
                                      <p:to>
                                        <p:strVal val="visible"/>
                                      </p:to>
                                    </p:set>
                                    <p:animEffect transition="in" filter="circle(in)">
                                      <p:cBhvr>
                                        <p:cTn id="7" dur="1000"/>
                                        <p:tgtEl>
                                          <p:spTgt spid="2"/>
                                        </p:tgtEl>
                                      </p:cBhvr>
                                    </p:animEffect>
                                  </p:childTnLst>
                                </p:cTn>
                              </p:par>
                            </p:childTnLst>
                          </p:cTn>
                        </p:par>
                        <p:par>
                          <p:cTn id="8" fill="hold">
                            <p:stCondLst>
                              <p:cond delay="1000"/>
                            </p:stCondLst>
                            <p:childTnLst>
                              <p:par>
                                <p:cTn id="9" presetID="37" presetClass="entr" presetSubtype="0" fill="hold" nodeType="afterEffect">
                                  <p:stCondLst>
                                    <p:cond delay="0"/>
                                  </p:stCondLst>
                                  <p:iterate type="lt">
                                    <p:tmPct val="0"/>
                                  </p:iterate>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par>
                          <p:cTn id="15" fill="hold">
                            <p:stCondLst>
                              <p:cond delay="2000"/>
                            </p:stCondLst>
                            <p:childTnLst>
                              <p:par>
                                <p:cTn id="16" presetID="37" presetClass="entr" presetSubtype="0" fill="hold" nodeType="afterEffect">
                                  <p:stCondLst>
                                    <p:cond delay="0"/>
                                  </p:stCondLst>
                                  <p:iterate type="lt">
                                    <p:tmPct val="0"/>
                                  </p:iterate>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par>
                          <p:cTn id="22" fill="hold">
                            <p:stCondLst>
                              <p:cond delay="3000"/>
                            </p:stCondLst>
                            <p:childTnLst>
                              <p:par>
                                <p:cTn id="23" presetID="36" presetClass="emph" presetSubtype="0" fill="hold" grpId="1" nodeType="afterEffect">
                                  <p:stCondLst>
                                    <p:cond delay="0"/>
                                  </p:stCondLst>
                                  <p:iterate type="lt">
                                    <p:tmPct val="10000"/>
                                  </p:iterate>
                                  <p:childTnLst>
                                    <p:animScale>
                                      <p:cBhvr>
                                        <p:cTn id="24" dur="500" autoRev="1" fill="hold">
                                          <p:stCondLst>
                                            <p:cond delay="0"/>
                                          </p:stCondLst>
                                        </p:cTn>
                                        <p:tgtEl>
                                          <p:spTgt spid="2"/>
                                        </p:tgtEl>
                                      </p:cBhvr>
                                      <p:to x="80000" y="100000"/>
                                    </p:animScale>
                                    <p:anim by="(#ppt_w*0.10)" calcmode="lin" valueType="num">
                                      <p:cBhvr>
                                        <p:cTn id="25" dur="500" autoRev="1" fill="hold">
                                          <p:stCondLst>
                                            <p:cond delay="0"/>
                                          </p:stCondLst>
                                        </p:cTn>
                                        <p:tgtEl>
                                          <p:spTgt spid="2"/>
                                        </p:tgtEl>
                                        <p:attrNameLst>
                                          <p:attrName>ppt_x</p:attrName>
                                        </p:attrNameLst>
                                      </p:cBhvr>
                                    </p:anim>
                                    <p:anim by="(-#ppt_w*0.10)" calcmode="lin" valueType="num">
                                      <p:cBhvr>
                                        <p:cTn id="26" dur="500" autoRev="1" fill="hold">
                                          <p:stCondLst>
                                            <p:cond delay="0"/>
                                          </p:stCondLst>
                                        </p:cTn>
                                        <p:tgtEl>
                                          <p:spTgt spid="2"/>
                                        </p:tgtEl>
                                        <p:attrNameLst>
                                          <p:attrName>ppt_y</p:attrName>
                                        </p:attrNameLst>
                                      </p:cBhvr>
                                    </p:anim>
                                    <p:animRot by="-480000">
                                      <p:cBhvr>
                                        <p:cTn id="27" dur="500" autoRev="1" fill="hold">
                                          <p:stCondLst>
                                            <p:cond delay="0"/>
                                          </p:stCondLst>
                                        </p:cTn>
                                        <p:tgtEl>
                                          <p:spTgt spid="2"/>
                                        </p:tgtEl>
                                        <p:attrNameLst>
                                          <p:attrName>r</p:attrName>
                                        </p:attrNameLst>
                                      </p:cBhvr>
                                    </p:animRot>
                                  </p:childTnLst>
                                </p:cTn>
                              </p:par>
                            </p:childTnLst>
                          </p:cTn>
                        </p:par>
                        <p:par>
                          <p:cTn id="28" fill="hold">
                            <p:stCondLst>
                              <p:cond delay="5400"/>
                            </p:stCondLst>
                            <p:childTnLst>
                              <p:par>
                                <p:cTn id="29" presetID="36" presetClass="emph" presetSubtype="0" fill="hold" grpId="0" nodeType="afterEffect">
                                  <p:stCondLst>
                                    <p:cond delay="0"/>
                                  </p:stCondLst>
                                  <p:iterate type="lt">
                                    <p:tmPct val="10000"/>
                                  </p:iterate>
                                  <p:childTnLst>
                                    <p:animScale>
                                      <p:cBhvr>
                                        <p:cTn id="30" dur="500" autoRev="1" fill="hold">
                                          <p:stCondLst>
                                            <p:cond delay="0"/>
                                          </p:stCondLst>
                                        </p:cTn>
                                        <p:tgtEl>
                                          <p:spTgt spid="3">
                                            <p:txEl>
                                              <p:pRg st="0" end="0"/>
                                            </p:txEl>
                                          </p:spTgt>
                                        </p:tgtEl>
                                      </p:cBhvr>
                                      <p:to x="80000" y="100000"/>
                                    </p:animScale>
                                    <p:anim by="(#ppt_w*0.10)" calcmode="lin" valueType="num">
                                      <p:cBhvr>
                                        <p:cTn id="31" dur="500" autoRev="1" fill="hold">
                                          <p:stCondLst>
                                            <p:cond delay="0"/>
                                          </p:stCondLst>
                                        </p:cTn>
                                        <p:tgtEl>
                                          <p:spTgt spid="3">
                                            <p:txEl>
                                              <p:pRg st="0" end="0"/>
                                            </p:txEl>
                                          </p:spTgt>
                                        </p:tgtEl>
                                        <p:attrNameLst>
                                          <p:attrName>ppt_x</p:attrName>
                                        </p:attrNameLst>
                                      </p:cBhvr>
                                    </p:anim>
                                    <p:anim by="(-#ppt_w*0.10)" calcmode="lin" valueType="num">
                                      <p:cBhvr>
                                        <p:cTn id="32" dur="500" autoRev="1" fill="hold">
                                          <p:stCondLst>
                                            <p:cond delay="0"/>
                                          </p:stCondLst>
                                        </p:cTn>
                                        <p:tgtEl>
                                          <p:spTgt spid="3">
                                            <p:txEl>
                                              <p:pRg st="0" end="0"/>
                                            </p:txEl>
                                          </p:spTgt>
                                        </p:tgtEl>
                                        <p:attrNameLst>
                                          <p:attrName>ppt_y</p:attrName>
                                        </p:attrNameLst>
                                      </p:cBhvr>
                                    </p:anim>
                                    <p:animRot by="-480000">
                                      <p:cBhvr>
                                        <p:cTn id="33" dur="500" autoRev="1" fill="hold">
                                          <p:stCondLst>
                                            <p:cond delay="0"/>
                                          </p:stCondLst>
                                        </p:cTn>
                                        <p:tgtEl>
                                          <p:spTgt spid="3">
                                            <p:txEl>
                                              <p:pRg st="0" end="0"/>
                                            </p:txEl>
                                          </p:spTgt>
                                        </p:tgtEl>
                                        <p:attrNameLst>
                                          <p:attrName>r</p:attrName>
                                        </p:attrNameLst>
                                      </p:cBhvr>
                                    </p:animRot>
                                  </p:childTnLst>
                                </p:cTn>
                              </p:par>
                            </p:childTnLst>
                          </p:cTn>
                        </p:par>
                        <p:par>
                          <p:cTn id="34" fill="hold">
                            <p:stCondLst>
                              <p:cond delay="116000"/>
                            </p:stCondLst>
                            <p:childTnLst>
                              <p:par>
                                <p:cTn id="35" presetID="36" presetClass="emph" presetSubtype="0" fill="hold" grpId="0" nodeType="afterEffect">
                                  <p:stCondLst>
                                    <p:cond delay="0"/>
                                  </p:stCondLst>
                                  <p:iterate type="lt">
                                    <p:tmPct val="10000"/>
                                  </p:iterate>
                                  <p:childTnLst>
                                    <p:animScale>
                                      <p:cBhvr>
                                        <p:cTn id="36" dur="500" autoRev="1" fill="hold">
                                          <p:stCondLst>
                                            <p:cond delay="0"/>
                                          </p:stCondLst>
                                        </p:cTn>
                                        <p:tgtEl>
                                          <p:spTgt spid="3">
                                            <p:txEl>
                                              <p:pRg st="1" end="1"/>
                                            </p:txEl>
                                          </p:spTgt>
                                        </p:tgtEl>
                                      </p:cBhvr>
                                      <p:to x="80000" y="100000"/>
                                    </p:animScale>
                                    <p:anim by="(#ppt_w*0.10)" calcmode="lin" valueType="num">
                                      <p:cBhvr>
                                        <p:cTn id="37" dur="500" autoRev="1" fill="hold">
                                          <p:stCondLst>
                                            <p:cond delay="0"/>
                                          </p:stCondLst>
                                        </p:cTn>
                                        <p:tgtEl>
                                          <p:spTgt spid="3">
                                            <p:txEl>
                                              <p:pRg st="1" end="1"/>
                                            </p:txEl>
                                          </p:spTgt>
                                        </p:tgtEl>
                                        <p:attrNameLst>
                                          <p:attrName>ppt_x</p:attrName>
                                        </p:attrNameLst>
                                      </p:cBhvr>
                                    </p:anim>
                                    <p:anim by="(-#ppt_w*0.10)" calcmode="lin" valueType="num">
                                      <p:cBhvr>
                                        <p:cTn id="38" dur="500" autoRev="1" fill="hold">
                                          <p:stCondLst>
                                            <p:cond delay="0"/>
                                          </p:stCondLst>
                                        </p:cTn>
                                        <p:tgtEl>
                                          <p:spTgt spid="3">
                                            <p:txEl>
                                              <p:pRg st="1" end="1"/>
                                            </p:txEl>
                                          </p:spTgt>
                                        </p:tgtEl>
                                        <p:attrNameLst>
                                          <p:attrName>ppt_y</p:attrName>
                                        </p:attrNameLst>
                                      </p:cBhvr>
                                    </p:anim>
                                    <p:animRot by="-480000">
                                      <p:cBhvr>
                                        <p:cTn id="39" dur="500" autoRev="1" fill="hold">
                                          <p:stCondLst>
                                            <p:cond delay="0"/>
                                          </p:stCondLst>
                                        </p:cTn>
                                        <p:tgtEl>
                                          <p:spTgt spid="3">
                                            <p:txEl>
                                              <p:pRg st="1" end="1"/>
                                            </p:txEl>
                                          </p:spTgt>
                                        </p:tgtEl>
                                        <p:attrNameLst>
                                          <p:attrName>r</p:attrName>
                                        </p:attrNameLst>
                                      </p:cBhvr>
                                    </p:animRot>
                                  </p:childTnLst>
                                </p:cTn>
                              </p:par>
                            </p:childTnLst>
                          </p:cTn>
                        </p:par>
                        <p:par>
                          <p:cTn id="40" fill="hold">
                            <p:stCondLst>
                              <p:cond delay="168700"/>
                            </p:stCondLst>
                            <p:childTnLst>
                              <p:par>
                                <p:cTn id="41" presetID="19" presetClass="exit" presetSubtype="10" fill="hold" grpId="2" nodeType="afterEffect">
                                  <p:stCondLst>
                                    <p:cond delay="0"/>
                                  </p:stCondLst>
                                  <p:iterate type="lt">
                                    <p:tmPct val="0"/>
                                  </p:iterate>
                                  <p:childTnLst>
                                    <p:anim calcmode="lin" valueType="num">
                                      <p:cBhvr>
                                        <p:cTn id="42" dur="1000"/>
                                        <p:tgtEl>
                                          <p:spTgt spid="2"/>
                                        </p:tgtEl>
                                        <p:attrNameLst>
                                          <p:attrName>ppt_h</p:attrName>
                                        </p:attrNameLst>
                                      </p:cBhvr>
                                      <p:tavLst>
                                        <p:tav tm="0">
                                          <p:val>
                                            <p:strVal val="ppt_h"/>
                                          </p:val>
                                        </p:tav>
                                        <p:tav tm="100000">
                                          <p:val>
                                            <p:strVal val="ppt_h"/>
                                          </p:val>
                                        </p:tav>
                                      </p:tavLst>
                                    </p:anim>
                                    <p:anim calcmode="lin" valueType="num">
                                      <p:cBhvr>
                                        <p:cTn id="43" dur="1000"/>
                                        <p:tgtEl>
                                          <p:spTgt spid="2"/>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set>
                                      <p:cBhvr>
                                        <p:cTn id="44" dur="1" fill="hold">
                                          <p:stCondLst>
                                            <p:cond delay="999"/>
                                          </p:stCondLst>
                                        </p:cTn>
                                        <p:tgtEl>
                                          <p:spTgt spid="2"/>
                                        </p:tgtEl>
                                        <p:attrNameLst>
                                          <p:attrName>style.visibility</p:attrName>
                                        </p:attrNameLst>
                                      </p:cBhvr>
                                      <p:to>
                                        <p:strVal val="hidden"/>
                                      </p:to>
                                    </p:set>
                                  </p:childTnLst>
                                </p:cTn>
                              </p:par>
                              <p:par>
                                <p:cTn id="45" presetID="19" presetClass="exit" presetSubtype="10" fill="hold" grpId="1" nodeType="withEffect">
                                  <p:stCondLst>
                                    <p:cond delay="0"/>
                                  </p:stCondLst>
                                  <p:iterate type="lt">
                                    <p:tmPct val="0"/>
                                  </p:iterate>
                                  <p:childTnLst>
                                    <p:anim calcmode="lin" valueType="num">
                                      <p:cBhvr>
                                        <p:cTn id="46" dur="1000"/>
                                        <p:tgtEl>
                                          <p:spTgt spid="3">
                                            <p:txEl>
                                              <p:pRg st="0" end="0"/>
                                            </p:txEl>
                                          </p:spTgt>
                                        </p:tgtEl>
                                        <p:attrNameLst>
                                          <p:attrName>ppt_h</p:attrName>
                                        </p:attrNameLst>
                                      </p:cBhvr>
                                      <p:tavLst>
                                        <p:tav tm="0">
                                          <p:val>
                                            <p:strVal val="ppt_h"/>
                                          </p:val>
                                        </p:tav>
                                        <p:tav tm="100000">
                                          <p:val>
                                            <p:strVal val="ppt_h"/>
                                          </p:val>
                                        </p:tav>
                                      </p:tavLst>
                                    </p:anim>
                                    <p:anim calcmode="lin" valueType="num">
                                      <p:cBhvr>
                                        <p:cTn id="47" dur="1000"/>
                                        <p:tgtEl>
                                          <p:spTgt spid="3">
                                            <p:txEl>
                                              <p:pRg st="0" end="0"/>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set>
                                      <p:cBhvr>
                                        <p:cTn id="48" dur="1" fill="hold">
                                          <p:stCondLst>
                                            <p:cond delay="999"/>
                                          </p:stCondLst>
                                        </p:cTn>
                                        <p:tgtEl>
                                          <p:spTgt spid="3">
                                            <p:txEl>
                                              <p:pRg st="0" end="0"/>
                                            </p:txEl>
                                          </p:spTgt>
                                        </p:tgtEl>
                                        <p:attrNameLst>
                                          <p:attrName>style.visibility</p:attrName>
                                        </p:attrNameLst>
                                      </p:cBhvr>
                                      <p:to>
                                        <p:strVal val="hidden"/>
                                      </p:to>
                                    </p:set>
                                  </p:childTnLst>
                                </p:cTn>
                              </p:par>
                              <p:par>
                                <p:cTn id="49" presetID="19" presetClass="exit" presetSubtype="10" fill="hold" grpId="1" nodeType="withEffect">
                                  <p:stCondLst>
                                    <p:cond delay="0"/>
                                  </p:stCondLst>
                                  <p:iterate type="lt">
                                    <p:tmPct val="0"/>
                                  </p:iterate>
                                  <p:childTnLst>
                                    <p:anim calcmode="lin" valueType="num">
                                      <p:cBhvr>
                                        <p:cTn id="50" dur="1000"/>
                                        <p:tgtEl>
                                          <p:spTgt spid="3">
                                            <p:txEl>
                                              <p:pRg st="1" end="1"/>
                                            </p:txEl>
                                          </p:spTgt>
                                        </p:tgtEl>
                                        <p:attrNameLst>
                                          <p:attrName>ppt_h</p:attrName>
                                        </p:attrNameLst>
                                      </p:cBhvr>
                                      <p:tavLst>
                                        <p:tav tm="0">
                                          <p:val>
                                            <p:strVal val="ppt_h"/>
                                          </p:val>
                                        </p:tav>
                                        <p:tav tm="100000">
                                          <p:val>
                                            <p:strVal val="ppt_h"/>
                                          </p:val>
                                        </p:tav>
                                      </p:tavLst>
                                    </p:anim>
                                    <p:anim calcmode="lin" valueType="num">
                                      <p:cBhvr>
                                        <p:cTn id="51" dur="1000"/>
                                        <p:tgtEl>
                                          <p:spTgt spid="3">
                                            <p:txEl>
                                              <p:pRg st="1" end="1"/>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set>
                                      <p:cBhvr>
                                        <p:cTn id="52" dur="1" fill="hold">
                                          <p:stCondLst>
                                            <p:cond delay="999"/>
                                          </p:stCondLst>
                                        </p:cTn>
                                        <p:tgtEl>
                                          <p:spTgt spid="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P spid="3" grpId="0" build="p"/>
      <p:bldP spid="3" grpI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2594"/>
          </a:xfrm>
        </p:spPr>
        <p:txBody>
          <a:bodyPr>
            <a:normAutofit fontScale="9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Волокна </a:t>
            </a:r>
            <a:r>
              <a:rPr lang="ru-RU"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ПЭТ</a:t>
            </a:r>
            <a:endParaRPr lang="ru-RU"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Содержимое 2"/>
          <p:cNvSpPr>
            <a:spLocks noGrp="1"/>
          </p:cNvSpPr>
          <p:nvPr>
            <p:ph idx="1"/>
          </p:nvPr>
        </p:nvSpPr>
        <p:spPr>
          <a:xfrm>
            <a:off x="457200" y="1071546"/>
            <a:ext cx="8229600" cy="5500726"/>
          </a:xfrm>
        </p:spPr>
        <p:txBody>
          <a:bodyPr>
            <a:normAutofit fontScale="55000" lnSpcReduction="20000"/>
          </a:bodyPr>
          <a:lstStyle/>
          <a:p>
            <a:r>
              <a:rPr lang="ru-RU" dirty="0"/>
              <a:t>Во всем мире из полиэтилентерефталата в основном изготавливают полиэфирные волокна, такие как </a:t>
            </a:r>
            <a:r>
              <a:rPr lang="ru-RU" dirty="0" err="1"/>
              <a:t>терилен</a:t>
            </a:r>
            <a:r>
              <a:rPr lang="ru-RU" dirty="0"/>
              <a:t> и лавсан, нити. Россия пускает </a:t>
            </a:r>
            <a:r>
              <a:rPr lang="ru-RU" b="1" dirty="0"/>
              <a:t>ПЭТ</a:t>
            </a:r>
            <a:r>
              <a:rPr lang="ru-RU" dirty="0"/>
              <a:t> на производство волокон всего лишь 2%, если судить в мировом масштабе, в то время, когда весь мир имеет показатель в 68%.</a:t>
            </a:r>
            <a:br>
              <a:rPr lang="ru-RU" dirty="0"/>
            </a:br>
            <a:r>
              <a:rPr lang="ru-RU" dirty="0"/>
              <a:t/>
            </a:r>
            <a:br>
              <a:rPr lang="ru-RU" dirty="0"/>
            </a:br>
            <a:r>
              <a:rPr lang="ru-RU" dirty="0"/>
              <a:t>В </a:t>
            </a:r>
            <a:r>
              <a:rPr lang="ru-RU" b="1" dirty="0"/>
              <a:t>производстве ПЭТ</a:t>
            </a:r>
            <a:r>
              <a:rPr lang="ru-RU" dirty="0"/>
              <a:t> появился в 60-е годы двадцатого века. Первоначально </a:t>
            </a:r>
            <a:r>
              <a:rPr lang="ru-RU" b="1" dirty="0"/>
              <a:t>полиэтилентерефталат</a:t>
            </a:r>
            <a:r>
              <a:rPr lang="ru-RU" dirty="0"/>
              <a:t> использовали только при изготовлении текстиля. За все это время спрос на </a:t>
            </a:r>
            <a:r>
              <a:rPr lang="ru-RU" b="1" dirty="0"/>
              <a:t>ПЭТФ</a:t>
            </a:r>
            <a:r>
              <a:rPr lang="ru-RU" dirty="0"/>
              <a:t> с каждым годом растет, особенно в развитых странах. Рыночный рост полиэфирных нитей и волокон неумолимо растет, а значит вверх идет и спрос на ткани, которые изготавливаются из этих нитей. Почему же так быстро растет спрос на ткани из </a:t>
            </a:r>
            <a:r>
              <a:rPr lang="ru-RU" b="1" dirty="0"/>
              <a:t>ПЭТ</a:t>
            </a:r>
            <a:r>
              <a:rPr lang="ru-RU" dirty="0"/>
              <a:t>? Объясняется это тем, что </a:t>
            </a:r>
            <a:r>
              <a:rPr lang="ru-RU" b="1" dirty="0"/>
              <a:t>полиэтилентерефталат</a:t>
            </a:r>
            <a:r>
              <a:rPr lang="ru-RU" dirty="0"/>
              <a:t> имеет низкую себестоимость, по отношению к другим видам волокон. Еще свою популярность ПЭТ завоевал благодаря своим исключительным свойствам, многие отрасли развернули свой взор именно на </a:t>
            </a:r>
            <a:r>
              <a:rPr lang="ru-RU" b="1" dirty="0"/>
              <a:t>ПЭТФ</a:t>
            </a:r>
            <a:r>
              <a:rPr lang="ru-RU" dirty="0"/>
              <a:t>. </a:t>
            </a:r>
            <a:br>
              <a:rPr lang="ru-RU" dirty="0"/>
            </a:br>
            <a:r>
              <a:rPr lang="ru-RU" dirty="0"/>
              <a:t/>
            </a:r>
            <a:br>
              <a:rPr lang="ru-RU" dirty="0"/>
            </a:br>
            <a:r>
              <a:rPr lang="ru-RU" b="1" dirty="0"/>
              <a:t>Полиэтилентерефталат</a:t>
            </a:r>
            <a:r>
              <a:rPr lang="ru-RU" dirty="0"/>
              <a:t> не уступает полиамиду в удлинении и прочности, </a:t>
            </a:r>
            <a:r>
              <a:rPr lang="ru-RU" dirty="0" err="1"/>
              <a:t>светопропускаемость</a:t>
            </a:r>
            <a:r>
              <a:rPr lang="ru-RU" dirty="0"/>
              <a:t> ПЭТ лучше, чем все у того же полиамида. </a:t>
            </a:r>
            <a:r>
              <a:rPr lang="ru-RU" dirty="0" err="1"/>
              <a:t>Формоустойчивость</a:t>
            </a:r>
            <a:r>
              <a:rPr lang="ru-RU" dirty="0"/>
              <a:t> </a:t>
            </a:r>
            <a:r>
              <a:rPr lang="ru-RU" b="1" dirty="0"/>
              <a:t>ПЭТФ</a:t>
            </a:r>
            <a:r>
              <a:rPr lang="ru-RU" dirty="0"/>
              <a:t> гораздо выше, чем у природного волокна шерсти, которая является чемпионом по </a:t>
            </a:r>
            <a:r>
              <a:rPr lang="ru-RU" dirty="0" err="1"/>
              <a:t>формоустойчивости</a:t>
            </a:r>
            <a:r>
              <a:rPr lang="ru-RU" dirty="0"/>
              <a:t> среди натуральных волокон. </a:t>
            </a:r>
            <a:r>
              <a:rPr lang="ru-RU" b="1" dirty="0"/>
              <a:t>Полиэтилентерефталат</a:t>
            </a:r>
            <a:r>
              <a:rPr lang="ru-RU" dirty="0"/>
              <a:t> обладает большой термостойкостью и малой гигроскопичностью, это огромный плюс в производстве тканей. </a:t>
            </a:r>
          </a:p>
          <a:p>
            <a:endParaRPr lang="ru-RU"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0"/>
                                  </p:stCondLst>
                                  <p:iterate type="lt">
                                    <p:tmPct val="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6" presetClass="entr" presetSubtype="16" fill="hold" grpId="0" nodeType="afterEffect">
                                  <p:stCondLst>
                                    <p:cond delay="0"/>
                                  </p:stCondLst>
                                  <p:iterate type="lt">
                                    <p:tmPct val="0"/>
                                  </p:iterate>
                                  <p:childTnLst>
                                    <p:set>
                                      <p:cBhvr>
                                        <p:cTn id="13" dur="1" fill="hold">
                                          <p:stCondLst>
                                            <p:cond delay="0"/>
                                          </p:stCondLst>
                                        </p:cTn>
                                        <p:tgtEl>
                                          <p:spTgt spid="3">
                                            <p:txEl>
                                              <p:pRg st="0" end="0"/>
                                            </p:txEl>
                                          </p:spTgt>
                                        </p:tgtEl>
                                        <p:attrNameLst>
                                          <p:attrName>style.visibility</p:attrName>
                                        </p:attrNameLst>
                                      </p:cBhvr>
                                      <p:to>
                                        <p:strVal val="visible"/>
                                      </p:to>
                                    </p:set>
                                    <p:animEffect transition="in" filter="circle(in)">
                                      <p:cBhvr>
                                        <p:cTn id="14" dur="2000"/>
                                        <p:tgtEl>
                                          <p:spTgt spid="3">
                                            <p:txEl>
                                              <p:pRg st="0" end="0"/>
                                            </p:txEl>
                                          </p:spTgt>
                                        </p:tgtEl>
                                      </p:cBhvr>
                                    </p:animEffect>
                                  </p:childTnLst>
                                </p:cTn>
                              </p:par>
                            </p:childTnLst>
                          </p:cTn>
                        </p:par>
                        <p:par>
                          <p:cTn id="15" fill="hold">
                            <p:stCondLst>
                              <p:cond delay="3000"/>
                            </p:stCondLst>
                            <p:childTnLst>
                              <p:par>
                                <p:cTn id="16" presetID="20" presetClass="emph" presetSubtype="0" fill="hold" grpId="1" nodeType="afterEffect">
                                  <p:stCondLst>
                                    <p:cond delay="0"/>
                                  </p:stCondLst>
                                  <p:iterate type="lt">
                                    <p:tmPct val="10000"/>
                                  </p:iterate>
                                  <p:childTnLst>
                                    <p:set>
                                      <p:cBhvr override="childStyle">
                                        <p:cTn id="17" dur="500" autoRev="1" fill="hold"/>
                                        <p:tgtEl>
                                          <p:spTgt spid="2"/>
                                        </p:tgtEl>
                                        <p:attrNameLst>
                                          <p:attrName>style.color</p:attrName>
                                        </p:attrNameLst>
                                      </p:cBhvr>
                                      <p:to>
                                        <p:clrVal>
                                          <a:schemeClr val="accent2"/>
                                        </p:clrVal>
                                      </p:to>
                                    </p:set>
                                    <p:set>
                                      <p:cBhvr>
                                        <p:cTn id="18" dur="500" autoRev="1" fill="hold"/>
                                        <p:tgtEl>
                                          <p:spTgt spid="2"/>
                                        </p:tgtEl>
                                        <p:attrNameLst>
                                          <p:attrName>fillcolor</p:attrName>
                                        </p:attrNameLst>
                                      </p:cBhvr>
                                      <p:to>
                                        <p:clrVal>
                                          <a:schemeClr val="accent2"/>
                                        </p:clrVal>
                                      </p:to>
                                    </p:set>
                                    <p:set>
                                      <p:cBhvr>
                                        <p:cTn id="19" dur="500" autoRev="1" fill="hold"/>
                                        <p:tgtEl>
                                          <p:spTgt spid="2"/>
                                        </p:tgtEl>
                                        <p:attrNameLst>
                                          <p:attrName>fill.type</p:attrName>
                                        </p:attrNameLst>
                                      </p:cBhvr>
                                      <p:to>
                                        <p:strVal val="solid"/>
                                      </p:to>
                                    </p:set>
                                  </p:childTnLst>
                                </p:cTn>
                              </p:par>
                            </p:childTnLst>
                          </p:cTn>
                        </p:par>
                        <p:par>
                          <p:cTn id="20" fill="hold">
                            <p:stCondLst>
                              <p:cond delay="4900"/>
                            </p:stCondLst>
                            <p:childTnLst>
                              <p:par>
                                <p:cTn id="21" presetID="20" presetClass="emph" presetSubtype="0" fill="hold" grpId="1" nodeType="afterEffect">
                                  <p:stCondLst>
                                    <p:cond delay="0"/>
                                  </p:stCondLst>
                                  <p:iterate type="lt">
                                    <p:tmPct val="10000"/>
                                  </p:iterate>
                                  <p:childTnLst>
                                    <p:set>
                                      <p:cBhvr override="childStyle">
                                        <p:cTn id="22" dur="250" autoRev="1" fill="hold"/>
                                        <p:tgtEl>
                                          <p:spTgt spid="3">
                                            <p:txEl>
                                              <p:pRg st="0" end="0"/>
                                            </p:txEl>
                                          </p:spTgt>
                                        </p:tgtEl>
                                        <p:attrNameLst>
                                          <p:attrName>style.color</p:attrName>
                                        </p:attrNameLst>
                                      </p:cBhvr>
                                      <p:to>
                                        <p:clrVal>
                                          <a:schemeClr val="accent2"/>
                                        </p:clrVal>
                                      </p:to>
                                    </p:set>
                                    <p:set>
                                      <p:cBhvr>
                                        <p:cTn id="23" dur="250" autoRev="1" fill="hold"/>
                                        <p:tgtEl>
                                          <p:spTgt spid="3">
                                            <p:txEl>
                                              <p:pRg st="0" end="0"/>
                                            </p:txEl>
                                          </p:spTgt>
                                        </p:tgtEl>
                                        <p:attrNameLst>
                                          <p:attrName>fillcolor</p:attrName>
                                        </p:attrNameLst>
                                      </p:cBhvr>
                                      <p:to>
                                        <p:clrVal>
                                          <a:schemeClr val="accent2"/>
                                        </p:clrVal>
                                      </p:to>
                                    </p:set>
                                    <p:set>
                                      <p:cBhvr>
                                        <p:cTn id="24" dur="250" autoRev="1" fill="hold"/>
                                        <p:tgtEl>
                                          <p:spTgt spid="3">
                                            <p:txEl>
                                              <p:pRg st="0" end="0"/>
                                            </p:txEl>
                                          </p:spTgt>
                                        </p:tgtEl>
                                        <p:attrNameLst>
                                          <p:attrName>fill.type</p:attrName>
                                        </p:attrNameLst>
                                      </p:cBhvr>
                                      <p:to>
                                        <p:strVal val="solid"/>
                                      </p:to>
                                    </p:set>
                                  </p:childTnLst>
                                </p:cTn>
                              </p:par>
                            </p:childTnLst>
                          </p:cTn>
                        </p:par>
                        <p:par>
                          <p:cTn id="25" fill="hold">
                            <p:stCondLst>
                              <p:cond delay="61550"/>
                            </p:stCondLst>
                            <p:childTnLst>
                              <p:par>
                                <p:cTn id="26" presetID="21" presetClass="exit" presetSubtype="4" fill="hold" grpId="2" nodeType="afterEffect">
                                  <p:stCondLst>
                                    <p:cond delay="0"/>
                                  </p:stCondLst>
                                  <p:iterate type="lt">
                                    <p:tmPct val="0"/>
                                  </p:iterate>
                                  <p:childTnLst>
                                    <p:animEffect transition="out" filter="wheel(4)">
                                      <p:cBhvr>
                                        <p:cTn id="27" dur="2000"/>
                                        <p:tgtEl>
                                          <p:spTgt spid="2"/>
                                        </p:tgtEl>
                                      </p:cBhvr>
                                    </p:animEffect>
                                    <p:set>
                                      <p:cBhvr>
                                        <p:cTn id="28" dur="1" fill="hold">
                                          <p:stCondLst>
                                            <p:cond delay="1999"/>
                                          </p:stCondLst>
                                        </p:cTn>
                                        <p:tgtEl>
                                          <p:spTgt spid="2"/>
                                        </p:tgtEl>
                                        <p:attrNameLst>
                                          <p:attrName>style.visibility</p:attrName>
                                        </p:attrNameLst>
                                      </p:cBhvr>
                                      <p:to>
                                        <p:strVal val="hidden"/>
                                      </p:to>
                                    </p:set>
                                  </p:childTnLst>
                                </p:cTn>
                              </p:par>
                              <p:par>
                                <p:cTn id="29" presetID="21" presetClass="exit" presetSubtype="4" fill="hold" grpId="2" nodeType="withEffect">
                                  <p:stCondLst>
                                    <p:cond delay="0"/>
                                  </p:stCondLst>
                                  <p:iterate type="lt">
                                    <p:tmPct val="0"/>
                                  </p:iterate>
                                  <p:childTnLst>
                                    <p:animEffect transition="out" filter="wheel(4)">
                                      <p:cBhvr>
                                        <p:cTn id="30" dur="2000"/>
                                        <p:tgtEl>
                                          <p:spTgt spid="3">
                                            <p:txEl>
                                              <p:pRg st="0" end="0"/>
                                            </p:txEl>
                                          </p:spTgt>
                                        </p:tgtEl>
                                      </p:cBhvr>
                                    </p:animEffect>
                                    <p:set>
                                      <p:cBhvr>
                                        <p:cTn id="31" dur="1" fill="hold">
                                          <p:stCondLst>
                                            <p:cond delay="19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P spid="3" grpId="0" build="p"/>
      <p:bldP spid="3" grpId="1" build="p"/>
      <p:bldP spid="3" grpId="2"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68346"/>
          </a:xfrm>
        </p:spPr>
        <p:txBody>
          <a:bodyPr>
            <a:normAutofit fontScale="9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sz="6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План</a:t>
            </a:r>
            <a:endParaRPr lang="ru-RU" sz="6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Содержимое 2"/>
          <p:cNvSpPr>
            <a:spLocks noGrp="1"/>
          </p:cNvSpPr>
          <p:nvPr>
            <p:ph idx="1"/>
          </p:nvPr>
        </p:nvSpPr>
        <p:spPr>
          <a:xfrm>
            <a:off x="457200" y="1357298"/>
            <a:ext cx="8229600" cy="5143536"/>
          </a:xfrm>
        </p:spPr>
        <p:txBody>
          <a:bodyPr/>
          <a:lstStyle/>
          <a:p>
            <a:r>
              <a:rPr lang="ru-RU" dirty="0" smtClean="0"/>
              <a:t>Общая </a:t>
            </a:r>
            <a:r>
              <a:rPr lang="ru-RU" dirty="0" err="1" smtClean="0"/>
              <a:t>характерестика</a:t>
            </a:r>
            <a:r>
              <a:rPr lang="ru-RU" dirty="0" smtClean="0"/>
              <a:t> </a:t>
            </a:r>
          </a:p>
          <a:p>
            <a:r>
              <a:rPr lang="ru-RU" dirty="0" smtClean="0"/>
              <a:t>Применение</a:t>
            </a:r>
          </a:p>
          <a:p>
            <a:r>
              <a:rPr lang="ru-RU" dirty="0" smtClean="0"/>
              <a:t>Недостатки</a:t>
            </a:r>
          </a:p>
          <a:p>
            <a:r>
              <a:rPr lang="ru-RU" dirty="0" smtClean="0"/>
              <a:t>Получение</a:t>
            </a:r>
          </a:p>
          <a:p>
            <a:r>
              <a:rPr lang="ru-RU" dirty="0" smtClean="0"/>
              <a:t>Виды нитей лавсана</a:t>
            </a:r>
          </a:p>
          <a:p>
            <a:r>
              <a:rPr lang="ru-RU" dirty="0" smtClean="0"/>
              <a:t>Вакуумные пакеты</a:t>
            </a:r>
          </a:p>
          <a:p>
            <a:r>
              <a:rPr lang="ru-RU" dirty="0" smtClean="0"/>
              <a:t>Волокна ПЭТ</a:t>
            </a:r>
          </a:p>
          <a:p>
            <a:r>
              <a:rPr lang="ru-RU" dirty="0" err="1" smtClean="0"/>
              <a:t>Полиэстровые</a:t>
            </a:r>
            <a:r>
              <a:rPr lang="ru-RU" dirty="0" smtClean="0"/>
              <a:t> пленки</a:t>
            </a:r>
          </a:p>
          <a:p>
            <a:endParaRPr lang="ru-RU" dirty="0" smtClean="0"/>
          </a:p>
          <a:p>
            <a:endParaRPr lang="ru-RU" dirty="0" smtClean="0"/>
          </a:p>
          <a:p>
            <a:endParaRPr lang="ru-RU" dirty="0" smtClean="0"/>
          </a:p>
          <a:p>
            <a:endParaRPr lang="ru-RU"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iterate type="lt">
                                    <p:tmPct val="0"/>
                                  </p:iterate>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29" presetClass="entr" presetSubtype="0" fill="hold" nodeType="afterEffect">
                                  <p:stCondLst>
                                    <p:cond delay="0"/>
                                  </p:stCondLst>
                                  <p:iterate type="lt">
                                    <p:tmPct val="0"/>
                                  </p:iterate>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7"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8" dur="1000"/>
                                        <p:tgtEl>
                                          <p:spTgt spid="3">
                                            <p:txEl>
                                              <p:pRg st="0" end="0"/>
                                            </p:txEl>
                                          </p:spTgt>
                                        </p:tgtEl>
                                      </p:cBhvr>
                                    </p:animEffect>
                                  </p:childTnLst>
                                </p:cTn>
                              </p:par>
                            </p:childTnLst>
                          </p:cTn>
                        </p:par>
                        <p:par>
                          <p:cTn id="19" fill="hold">
                            <p:stCondLst>
                              <p:cond delay="2000"/>
                            </p:stCondLst>
                            <p:childTnLst>
                              <p:par>
                                <p:cTn id="20" presetID="29" presetClass="entr" presetSubtype="0" fill="hold" nodeType="afterEffect">
                                  <p:stCondLst>
                                    <p:cond delay="0"/>
                                  </p:stCondLst>
                                  <p:iterate type="lt">
                                    <p:tmPct val="0"/>
                                  </p:iterate>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4" dur="1000"/>
                                        <p:tgtEl>
                                          <p:spTgt spid="3">
                                            <p:txEl>
                                              <p:pRg st="1" end="1"/>
                                            </p:txEl>
                                          </p:spTgt>
                                        </p:tgtEl>
                                      </p:cBhvr>
                                    </p:animEffect>
                                  </p:childTnLst>
                                </p:cTn>
                              </p:par>
                            </p:childTnLst>
                          </p:cTn>
                        </p:par>
                        <p:par>
                          <p:cTn id="25" fill="hold">
                            <p:stCondLst>
                              <p:cond delay="3000"/>
                            </p:stCondLst>
                            <p:childTnLst>
                              <p:par>
                                <p:cTn id="26" presetID="29" presetClass="entr" presetSubtype="0" fill="hold" nodeType="afterEffect">
                                  <p:stCondLst>
                                    <p:cond delay="0"/>
                                  </p:stCondLst>
                                  <p:iterate type="lt">
                                    <p:tmPct val="0"/>
                                  </p:iterate>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2" end="2"/>
                                            </p:txEl>
                                          </p:spTgt>
                                        </p:tgtEl>
                                      </p:cBhvr>
                                    </p:animEffect>
                                  </p:childTnLst>
                                </p:cTn>
                              </p:par>
                            </p:childTnLst>
                          </p:cTn>
                        </p:par>
                        <p:par>
                          <p:cTn id="31" fill="hold">
                            <p:stCondLst>
                              <p:cond delay="4000"/>
                            </p:stCondLst>
                            <p:childTnLst>
                              <p:par>
                                <p:cTn id="32" presetID="29" presetClass="entr" presetSubtype="0" fill="hold" nodeType="afterEffect">
                                  <p:stCondLst>
                                    <p:cond delay="0"/>
                                  </p:stCondLst>
                                  <p:iterate type="lt">
                                    <p:tmPct val="0"/>
                                  </p:iterate>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p:cTn id="34"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6" dur="1000"/>
                                        <p:tgtEl>
                                          <p:spTgt spid="3">
                                            <p:txEl>
                                              <p:pRg st="3" end="3"/>
                                            </p:txEl>
                                          </p:spTgt>
                                        </p:tgtEl>
                                      </p:cBhvr>
                                    </p:animEffect>
                                  </p:childTnLst>
                                </p:cTn>
                              </p:par>
                            </p:childTnLst>
                          </p:cTn>
                        </p:par>
                        <p:par>
                          <p:cTn id="37" fill="hold">
                            <p:stCondLst>
                              <p:cond delay="5000"/>
                            </p:stCondLst>
                            <p:childTnLst>
                              <p:par>
                                <p:cTn id="38" presetID="29" presetClass="entr" presetSubtype="0" fill="hold" nodeType="afterEffect">
                                  <p:stCondLst>
                                    <p:cond delay="0"/>
                                  </p:stCondLst>
                                  <p:iterate type="lt">
                                    <p:tmPct val="0"/>
                                  </p:iterate>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41"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42" dur="1000"/>
                                        <p:tgtEl>
                                          <p:spTgt spid="3">
                                            <p:txEl>
                                              <p:pRg st="4" end="4"/>
                                            </p:txEl>
                                          </p:spTgt>
                                        </p:tgtEl>
                                      </p:cBhvr>
                                    </p:animEffect>
                                  </p:childTnLst>
                                </p:cTn>
                              </p:par>
                            </p:childTnLst>
                          </p:cTn>
                        </p:par>
                        <p:par>
                          <p:cTn id="43" fill="hold">
                            <p:stCondLst>
                              <p:cond delay="6000"/>
                            </p:stCondLst>
                            <p:childTnLst>
                              <p:par>
                                <p:cTn id="44" presetID="29" presetClass="entr" presetSubtype="0" fill="hold" nodeType="afterEffect">
                                  <p:stCondLst>
                                    <p:cond delay="0"/>
                                  </p:stCondLst>
                                  <p:iterate type="lt">
                                    <p:tmPct val="0"/>
                                  </p:iterate>
                                  <p:childTnLst>
                                    <p:set>
                                      <p:cBhvr>
                                        <p:cTn id="45" dur="1" fill="hold">
                                          <p:stCondLst>
                                            <p:cond delay="0"/>
                                          </p:stCondLst>
                                        </p:cTn>
                                        <p:tgtEl>
                                          <p:spTgt spid="3">
                                            <p:txEl>
                                              <p:pRg st="5" end="5"/>
                                            </p:txEl>
                                          </p:spTgt>
                                        </p:tgtEl>
                                        <p:attrNameLst>
                                          <p:attrName>style.visibility</p:attrName>
                                        </p:attrNameLst>
                                      </p:cBhvr>
                                      <p:to>
                                        <p:strVal val="visible"/>
                                      </p:to>
                                    </p:set>
                                    <p:anim calcmode="lin" valueType="num">
                                      <p:cBhvr>
                                        <p:cTn id="46" dur="10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47" dur="1000" fill="hold"/>
                                        <p:tgtEl>
                                          <p:spTgt spid="3">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48" dur="1000"/>
                                        <p:tgtEl>
                                          <p:spTgt spid="3">
                                            <p:txEl>
                                              <p:pRg st="5" end="5"/>
                                            </p:txEl>
                                          </p:spTgt>
                                        </p:tgtEl>
                                      </p:cBhvr>
                                    </p:animEffect>
                                  </p:childTnLst>
                                </p:cTn>
                              </p:par>
                            </p:childTnLst>
                          </p:cTn>
                        </p:par>
                        <p:par>
                          <p:cTn id="49" fill="hold">
                            <p:stCondLst>
                              <p:cond delay="7000"/>
                            </p:stCondLst>
                            <p:childTnLst>
                              <p:par>
                                <p:cTn id="50" presetID="29" presetClass="entr" presetSubtype="0" fill="hold" nodeType="afterEffect">
                                  <p:stCondLst>
                                    <p:cond delay="0"/>
                                  </p:stCondLst>
                                  <p:iterate type="lt">
                                    <p:tmPct val="0"/>
                                  </p:iterate>
                                  <p:childTnLst>
                                    <p:set>
                                      <p:cBhvr>
                                        <p:cTn id="51" dur="1" fill="hold">
                                          <p:stCondLst>
                                            <p:cond delay="0"/>
                                          </p:stCondLst>
                                        </p:cTn>
                                        <p:tgtEl>
                                          <p:spTgt spid="3">
                                            <p:txEl>
                                              <p:pRg st="6" end="6"/>
                                            </p:txEl>
                                          </p:spTgt>
                                        </p:tgtEl>
                                        <p:attrNameLst>
                                          <p:attrName>style.visibility</p:attrName>
                                        </p:attrNameLst>
                                      </p:cBhvr>
                                      <p:to>
                                        <p:strVal val="visible"/>
                                      </p:to>
                                    </p:set>
                                    <p:anim calcmode="lin" valueType="num">
                                      <p:cBhvr>
                                        <p:cTn id="52" dur="1000" fill="hold"/>
                                        <p:tgtEl>
                                          <p:spTgt spid="3">
                                            <p:txEl>
                                              <p:pRg st="6" end="6"/>
                                            </p:txEl>
                                          </p:spTgt>
                                        </p:tgtEl>
                                        <p:attrNameLst>
                                          <p:attrName>ppt_x</p:attrName>
                                        </p:attrNameLst>
                                      </p:cBhvr>
                                      <p:tavLst>
                                        <p:tav tm="0">
                                          <p:val>
                                            <p:strVal val="#ppt_x-.2"/>
                                          </p:val>
                                        </p:tav>
                                        <p:tav tm="100000">
                                          <p:val>
                                            <p:strVal val="#ppt_x"/>
                                          </p:val>
                                        </p:tav>
                                      </p:tavLst>
                                    </p:anim>
                                    <p:anim calcmode="lin" valueType="num">
                                      <p:cBhvr>
                                        <p:cTn id="53" dur="1000" fill="hold"/>
                                        <p:tgtEl>
                                          <p:spTgt spid="3">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54" dur="1000"/>
                                        <p:tgtEl>
                                          <p:spTgt spid="3">
                                            <p:txEl>
                                              <p:pRg st="6" end="6"/>
                                            </p:txEl>
                                          </p:spTgt>
                                        </p:tgtEl>
                                      </p:cBhvr>
                                    </p:animEffect>
                                  </p:childTnLst>
                                </p:cTn>
                              </p:par>
                            </p:childTnLst>
                          </p:cTn>
                        </p:par>
                        <p:par>
                          <p:cTn id="55" fill="hold">
                            <p:stCondLst>
                              <p:cond delay="8000"/>
                            </p:stCondLst>
                            <p:childTnLst>
                              <p:par>
                                <p:cTn id="56" presetID="29" presetClass="entr" presetSubtype="0" fill="hold" nodeType="afterEffect">
                                  <p:stCondLst>
                                    <p:cond delay="0"/>
                                  </p:stCondLst>
                                  <p:iterate type="lt">
                                    <p:tmPct val="0"/>
                                  </p:iterate>
                                  <p:childTnLst>
                                    <p:set>
                                      <p:cBhvr>
                                        <p:cTn id="57" dur="1" fill="hold">
                                          <p:stCondLst>
                                            <p:cond delay="0"/>
                                          </p:stCondLst>
                                        </p:cTn>
                                        <p:tgtEl>
                                          <p:spTgt spid="3">
                                            <p:txEl>
                                              <p:pRg st="7" end="7"/>
                                            </p:txEl>
                                          </p:spTgt>
                                        </p:tgtEl>
                                        <p:attrNameLst>
                                          <p:attrName>style.visibility</p:attrName>
                                        </p:attrNameLst>
                                      </p:cBhvr>
                                      <p:to>
                                        <p:strVal val="visible"/>
                                      </p:to>
                                    </p:set>
                                    <p:anim calcmode="lin" valueType="num">
                                      <p:cBhvr>
                                        <p:cTn id="58" dur="1000" fill="hold"/>
                                        <p:tgtEl>
                                          <p:spTgt spid="3">
                                            <p:txEl>
                                              <p:pRg st="7" end="7"/>
                                            </p:txEl>
                                          </p:spTgt>
                                        </p:tgtEl>
                                        <p:attrNameLst>
                                          <p:attrName>ppt_x</p:attrName>
                                        </p:attrNameLst>
                                      </p:cBhvr>
                                      <p:tavLst>
                                        <p:tav tm="0">
                                          <p:val>
                                            <p:strVal val="#ppt_x-.2"/>
                                          </p:val>
                                        </p:tav>
                                        <p:tav tm="100000">
                                          <p:val>
                                            <p:strVal val="#ppt_x"/>
                                          </p:val>
                                        </p:tav>
                                      </p:tavLst>
                                    </p:anim>
                                    <p:anim calcmode="lin" valueType="num">
                                      <p:cBhvr>
                                        <p:cTn id="59" dur="1000" fill="hold"/>
                                        <p:tgtEl>
                                          <p:spTgt spid="3">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60" dur="1000"/>
                                        <p:tgtEl>
                                          <p:spTgt spid="3">
                                            <p:txEl>
                                              <p:pRg st="7" end="7"/>
                                            </p:txEl>
                                          </p:spTgt>
                                        </p:tgtEl>
                                      </p:cBhvr>
                                    </p:animEffect>
                                  </p:childTnLst>
                                </p:cTn>
                              </p:par>
                            </p:childTnLst>
                          </p:cTn>
                        </p:par>
                        <p:par>
                          <p:cTn id="61" fill="hold">
                            <p:stCondLst>
                              <p:cond delay="9000"/>
                            </p:stCondLst>
                            <p:childTnLst>
                              <p:par>
                                <p:cTn id="62" presetID="56" presetClass="exit" presetSubtype="0" fill="hold" grpId="1" nodeType="afterEffect">
                                  <p:stCondLst>
                                    <p:cond delay="0"/>
                                  </p:stCondLst>
                                  <p:iterate type="lt">
                                    <p:tmPct val="10000"/>
                                  </p:iterate>
                                  <p:childTnLst>
                                    <p:anim from="(ppt_w)" to="(-ppt_w*2)" calcmode="lin" valueType="num">
                                      <p:cBhvr rctx="PPT">
                                        <p:cTn id="63" dur="500" autoRev="1">
                                          <p:stCondLst>
                                            <p:cond delay="0"/>
                                          </p:stCondLst>
                                        </p:cTn>
                                        <p:tgtEl>
                                          <p:spTgt spid="2"/>
                                        </p:tgtEl>
                                        <p:attrNameLst>
                                          <p:attrName>ppt_w</p:attrName>
                                        </p:attrNameLst>
                                      </p:cBhvr>
                                    </p:anim>
                                    <p:anim by="(ppt_w*0.50)" calcmode="lin" valueType="num">
                                      <p:cBhvr>
                                        <p:cTn id="64" dur="500" decel="50000" autoRev="1">
                                          <p:stCondLst>
                                            <p:cond delay="0"/>
                                          </p:stCondLst>
                                        </p:cTn>
                                        <p:tgtEl>
                                          <p:spTgt spid="2"/>
                                        </p:tgtEl>
                                        <p:attrNameLst>
                                          <p:attrName>ppt_x</p:attrName>
                                        </p:attrNameLst>
                                      </p:cBhvr>
                                    </p:anim>
                                    <p:anim from="(ppt_y)" to="(1+ppt_h/2)" calcmode="lin" valueType="num">
                                      <p:cBhvr>
                                        <p:cTn id="65" dur="1000">
                                          <p:stCondLst>
                                            <p:cond delay="0"/>
                                          </p:stCondLst>
                                        </p:cTn>
                                        <p:tgtEl>
                                          <p:spTgt spid="2"/>
                                        </p:tgtEl>
                                        <p:attrNameLst>
                                          <p:attrName>ppt_y</p:attrName>
                                        </p:attrNameLst>
                                      </p:cBhvr>
                                    </p:anim>
                                    <p:animRot by="21600000">
                                      <p:cBhvr>
                                        <p:cTn id="66" dur="1000">
                                          <p:stCondLst>
                                            <p:cond delay="0"/>
                                          </p:stCondLst>
                                        </p:cTn>
                                        <p:tgtEl>
                                          <p:spTgt spid="2"/>
                                        </p:tgtEl>
                                        <p:attrNameLst>
                                          <p:attrName>r</p:attrName>
                                        </p:attrNameLst>
                                      </p:cBhvr>
                                    </p:animRot>
                                    <p:set>
                                      <p:cBhvr>
                                        <p:cTn id="67" dur="1" fill="hold">
                                          <p:stCondLst>
                                            <p:cond delay="999"/>
                                          </p:stCondLst>
                                        </p:cTn>
                                        <p:tgtEl>
                                          <p:spTgt spid="2"/>
                                        </p:tgtEl>
                                        <p:attrNameLst>
                                          <p:attrName>style.visibility</p:attrName>
                                        </p:attrNameLst>
                                      </p:cBhvr>
                                      <p:to>
                                        <p:strVal val="hidden"/>
                                      </p:to>
                                    </p:set>
                                  </p:childTnLst>
                                </p:cTn>
                              </p:par>
                            </p:childTnLst>
                          </p:cTn>
                        </p:par>
                        <p:par>
                          <p:cTn id="68" fill="hold">
                            <p:stCondLst>
                              <p:cond delay="10300"/>
                            </p:stCondLst>
                            <p:childTnLst>
                              <p:par>
                                <p:cTn id="69" presetID="41" presetClass="exit" presetSubtype="0" fill="hold" nodeType="afterEffect">
                                  <p:stCondLst>
                                    <p:cond delay="0"/>
                                  </p:stCondLst>
                                  <p:iterate type="lt">
                                    <p:tmPct val="10000"/>
                                  </p:iterate>
                                  <p:childTnLst>
                                    <p:anim calcmode="lin" valueType="num">
                                      <p:cBhvr>
                                        <p:cTn id="70" dur="500"/>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71" dur="500"/>
                                        <p:tgtEl>
                                          <p:spTgt spid="3">
                                            <p:txEl>
                                              <p:pRg st="0" end="0"/>
                                            </p:txEl>
                                          </p:spTgt>
                                        </p:tgtEl>
                                        <p:attrNameLst>
                                          <p:attrName>ppt_y</p:attrName>
                                        </p:attrNameLst>
                                      </p:cBhvr>
                                      <p:tavLst>
                                        <p:tav tm="0">
                                          <p:val>
                                            <p:strVal val="ppt_y"/>
                                          </p:val>
                                        </p:tav>
                                        <p:tav tm="100000">
                                          <p:val>
                                            <p:strVal val="ppt_y"/>
                                          </p:val>
                                        </p:tav>
                                      </p:tavLst>
                                    </p:anim>
                                    <p:anim calcmode="lin" valueType="num">
                                      <p:cBhvr>
                                        <p:cTn id="72" dur="500"/>
                                        <p:tgtEl>
                                          <p:spTgt spid="3">
                                            <p:txEl>
                                              <p:pRg st="0" end="0"/>
                                            </p:txEl>
                                          </p:spTgt>
                                        </p:tgtEl>
                                        <p:attrNameLst>
                                          <p:attrName>ppt_h</p:attrName>
                                        </p:attrNameLst>
                                      </p:cBhvr>
                                      <p:tavLst>
                                        <p:tav tm="0">
                                          <p:val>
                                            <p:strVal val="ppt_h"/>
                                          </p:val>
                                        </p:tav>
                                        <p:tav tm="50000">
                                          <p:val>
                                            <p:strVal val="ppt_h+.01"/>
                                          </p:val>
                                        </p:tav>
                                        <p:tav tm="100000">
                                          <p:val>
                                            <p:strVal val="ppt_h/10"/>
                                          </p:val>
                                        </p:tav>
                                      </p:tavLst>
                                    </p:anim>
                                    <p:anim calcmode="lin" valueType="num">
                                      <p:cBhvr>
                                        <p:cTn id="73" dur="500"/>
                                        <p:tgtEl>
                                          <p:spTgt spid="3">
                                            <p:txEl>
                                              <p:pRg st="0" end="0"/>
                                            </p:txEl>
                                          </p:spTgt>
                                        </p:tgtEl>
                                        <p:attrNameLst>
                                          <p:attrName>ppt_w</p:attrName>
                                        </p:attrNameLst>
                                      </p:cBhvr>
                                      <p:tavLst>
                                        <p:tav tm="0">
                                          <p:val>
                                            <p:strVal val="ppt_w"/>
                                          </p:val>
                                        </p:tav>
                                        <p:tav tm="50000">
                                          <p:val>
                                            <p:strVal val="ppt_w+.01"/>
                                          </p:val>
                                        </p:tav>
                                        <p:tav tm="100000">
                                          <p:val>
                                            <p:strVal val="ppt_w/10"/>
                                          </p:val>
                                        </p:tav>
                                      </p:tavLst>
                                    </p:anim>
                                    <p:animEffect transition="out" filter="fade">
                                      <p:cBhvr>
                                        <p:cTn id="74" dur="500" tmFilter="0,0; .5, 0; 1, 1"/>
                                        <p:tgtEl>
                                          <p:spTgt spid="3">
                                            <p:txEl>
                                              <p:pRg st="0" end="0"/>
                                            </p:txEl>
                                          </p:spTgt>
                                        </p:tgtEl>
                                      </p:cBhvr>
                                    </p:animEffect>
                                    <p:set>
                                      <p:cBhvr>
                                        <p:cTn id="75" dur="1" fill="hold">
                                          <p:stCondLst>
                                            <p:cond delay="499"/>
                                          </p:stCondLst>
                                        </p:cTn>
                                        <p:tgtEl>
                                          <p:spTgt spid="3">
                                            <p:txEl>
                                              <p:pRg st="0" end="0"/>
                                            </p:txEl>
                                          </p:spTgt>
                                        </p:tgtEl>
                                        <p:attrNameLst>
                                          <p:attrName>style.visibility</p:attrName>
                                        </p:attrNameLst>
                                      </p:cBhvr>
                                      <p:to>
                                        <p:strVal val="hidden"/>
                                      </p:to>
                                    </p:set>
                                  </p:childTnLst>
                                </p:cTn>
                              </p:par>
                            </p:childTnLst>
                          </p:cTn>
                        </p:par>
                        <p:par>
                          <p:cTn id="76" fill="hold">
                            <p:stCondLst>
                              <p:cond delay="11700"/>
                            </p:stCondLst>
                            <p:childTnLst>
                              <p:par>
                                <p:cTn id="77" presetID="41" presetClass="exit" presetSubtype="0" fill="hold" nodeType="afterEffect">
                                  <p:stCondLst>
                                    <p:cond delay="0"/>
                                  </p:stCondLst>
                                  <p:iterate type="lt">
                                    <p:tmPct val="10000"/>
                                  </p:iterate>
                                  <p:childTnLst>
                                    <p:anim calcmode="lin" valueType="num">
                                      <p:cBhvr>
                                        <p:cTn id="78" dur="500"/>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79" dur="500"/>
                                        <p:tgtEl>
                                          <p:spTgt spid="3">
                                            <p:txEl>
                                              <p:pRg st="1" end="1"/>
                                            </p:txEl>
                                          </p:spTgt>
                                        </p:tgtEl>
                                        <p:attrNameLst>
                                          <p:attrName>ppt_y</p:attrName>
                                        </p:attrNameLst>
                                      </p:cBhvr>
                                      <p:tavLst>
                                        <p:tav tm="0">
                                          <p:val>
                                            <p:strVal val="ppt_y"/>
                                          </p:val>
                                        </p:tav>
                                        <p:tav tm="100000">
                                          <p:val>
                                            <p:strVal val="ppt_y"/>
                                          </p:val>
                                        </p:tav>
                                      </p:tavLst>
                                    </p:anim>
                                    <p:anim calcmode="lin" valueType="num">
                                      <p:cBhvr>
                                        <p:cTn id="80" dur="500"/>
                                        <p:tgtEl>
                                          <p:spTgt spid="3">
                                            <p:txEl>
                                              <p:pRg st="1" end="1"/>
                                            </p:txEl>
                                          </p:spTgt>
                                        </p:tgtEl>
                                        <p:attrNameLst>
                                          <p:attrName>ppt_h</p:attrName>
                                        </p:attrNameLst>
                                      </p:cBhvr>
                                      <p:tavLst>
                                        <p:tav tm="0">
                                          <p:val>
                                            <p:strVal val="ppt_h"/>
                                          </p:val>
                                        </p:tav>
                                        <p:tav tm="50000">
                                          <p:val>
                                            <p:strVal val="ppt_h+.01"/>
                                          </p:val>
                                        </p:tav>
                                        <p:tav tm="100000">
                                          <p:val>
                                            <p:strVal val="ppt_h/10"/>
                                          </p:val>
                                        </p:tav>
                                      </p:tavLst>
                                    </p:anim>
                                    <p:anim calcmode="lin" valueType="num">
                                      <p:cBhvr>
                                        <p:cTn id="81" dur="500"/>
                                        <p:tgtEl>
                                          <p:spTgt spid="3">
                                            <p:txEl>
                                              <p:pRg st="1" end="1"/>
                                            </p:txEl>
                                          </p:spTgt>
                                        </p:tgtEl>
                                        <p:attrNameLst>
                                          <p:attrName>ppt_w</p:attrName>
                                        </p:attrNameLst>
                                      </p:cBhvr>
                                      <p:tavLst>
                                        <p:tav tm="0">
                                          <p:val>
                                            <p:strVal val="ppt_w"/>
                                          </p:val>
                                        </p:tav>
                                        <p:tav tm="50000">
                                          <p:val>
                                            <p:strVal val="ppt_w+.01"/>
                                          </p:val>
                                        </p:tav>
                                        <p:tav tm="100000">
                                          <p:val>
                                            <p:strVal val="ppt_w/10"/>
                                          </p:val>
                                        </p:tav>
                                      </p:tavLst>
                                    </p:anim>
                                    <p:animEffect transition="out" filter="fade">
                                      <p:cBhvr>
                                        <p:cTn id="82" dur="500" tmFilter="0,0; .5, 0; 1, 1"/>
                                        <p:tgtEl>
                                          <p:spTgt spid="3">
                                            <p:txEl>
                                              <p:pRg st="1" end="1"/>
                                            </p:txEl>
                                          </p:spTgt>
                                        </p:tgtEl>
                                      </p:cBhvr>
                                    </p:animEffect>
                                    <p:set>
                                      <p:cBhvr>
                                        <p:cTn id="83" dur="1" fill="hold">
                                          <p:stCondLst>
                                            <p:cond delay="499"/>
                                          </p:stCondLst>
                                        </p:cTn>
                                        <p:tgtEl>
                                          <p:spTgt spid="3">
                                            <p:txEl>
                                              <p:pRg st="1" end="1"/>
                                            </p:txEl>
                                          </p:spTgt>
                                        </p:tgtEl>
                                        <p:attrNameLst>
                                          <p:attrName>style.visibility</p:attrName>
                                        </p:attrNameLst>
                                      </p:cBhvr>
                                      <p:to>
                                        <p:strVal val="hidden"/>
                                      </p:to>
                                    </p:set>
                                  </p:childTnLst>
                                </p:cTn>
                              </p:par>
                            </p:childTnLst>
                          </p:cTn>
                        </p:par>
                        <p:par>
                          <p:cTn id="84" fill="hold">
                            <p:stCondLst>
                              <p:cond delay="12650"/>
                            </p:stCondLst>
                            <p:childTnLst>
                              <p:par>
                                <p:cTn id="85" presetID="41" presetClass="exit" presetSubtype="0" fill="hold" nodeType="afterEffect">
                                  <p:stCondLst>
                                    <p:cond delay="0"/>
                                  </p:stCondLst>
                                  <p:iterate type="lt">
                                    <p:tmPct val="10000"/>
                                  </p:iterate>
                                  <p:childTnLst>
                                    <p:anim calcmode="lin" valueType="num">
                                      <p:cBhvr>
                                        <p:cTn id="86" dur="500"/>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87" dur="500"/>
                                        <p:tgtEl>
                                          <p:spTgt spid="3">
                                            <p:txEl>
                                              <p:pRg st="2" end="2"/>
                                            </p:txEl>
                                          </p:spTgt>
                                        </p:tgtEl>
                                        <p:attrNameLst>
                                          <p:attrName>ppt_y</p:attrName>
                                        </p:attrNameLst>
                                      </p:cBhvr>
                                      <p:tavLst>
                                        <p:tav tm="0">
                                          <p:val>
                                            <p:strVal val="ppt_y"/>
                                          </p:val>
                                        </p:tav>
                                        <p:tav tm="100000">
                                          <p:val>
                                            <p:strVal val="ppt_y"/>
                                          </p:val>
                                        </p:tav>
                                      </p:tavLst>
                                    </p:anim>
                                    <p:anim calcmode="lin" valueType="num">
                                      <p:cBhvr>
                                        <p:cTn id="88" dur="500"/>
                                        <p:tgtEl>
                                          <p:spTgt spid="3">
                                            <p:txEl>
                                              <p:pRg st="2" end="2"/>
                                            </p:txEl>
                                          </p:spTgt>
                                        </p:tgtEl>
                                        <p:attrNameLst>
                                          <p:attrName>ppt_h</p:attrName>
                                        </p:attrNameLst>
                                      </p:cBhvr>
                                      <p:tavLst>
                                        <p:tav tm="0">
                                          <p:val>
                                            <p:strVal val="ppt_h"/>
                                          </p:val>
                                        </p:tav>
                                        <p:tav tm="50000">
                                          <p:val>
                                            <p:strVal val="ppt_h+.01"/>
                                          </p:val>
                                        </p:tav>
                                        <p:tav tm="100000">
                                          <p:val>
                                            <p:strVal val="ppt_h/10"/>
                                          </p:val>
                                        </p:tav>
                                      </p:tavLst>
                                    </p:anim>
                                    <p:anim calcmode="lin" valueType="num">
                                      <p:cBhvr>
                                        <p:cTn id="89" dur="500"/>
                                        <p:tgtEl>
                                          <p:spTgt spid="3">
                                            <p:txEl>
                                              <p:pRg st="2" end="2"/>
                                            </p:txEl>
                                          </p:spTgt>
                                        </p:tgtEl>
                                        <p:attrNameLst>
                                          <p:attrName>ppt_w</p:attrName>
                                        </p:attrNameLst>
                                      </p:cBhvr>
                                      <p:tavLst>
                                        <p:tav tm="0">
                                          <p:val>
                                            <p:strVal val="ppt_w"/>
                                          </p:val>
                                        </p:tav>
                                        <p:tav tm="50000">
                                          <p:val>
                                            <p:strVal val="ppt_w+.01"/>
                                          </p:val>
                                        </p:tav>
                                        <p:tav tm="100000">
                                          <p:val>
                                            <p:strVal val="ppt_w/10"/>
                                          </p:val>
                                        </p:tav>
                                      </p:tavLst>
                                    </p:anim>
                                    <p:animEffect transition="out" filter="fade">
                                      <p:cBhvr>
                                        <p:cTn id="90" dur="500" tmFilter="0,0; .5, 0; 1, 1"/>
                                        <p:tgtEl>
                                          <p:spTgt spid="3">
                                            <p:txEl>
                                              <p:pRg st="2" end="2"/>
                                            </p:txEl>
                                          </p:spTgt>
                                        </p:tgtEl>
                                      </p:cBhvr>
                                    </p:animEffect>
                                    <p:set>
                                      <p:cBhvr>
                                        <p:cTn id="91" dur="1" fill="hold">
                                          <p:stCondLst>
                                            <p:cond delay="499"/>
                                          </p:stCondLst>
                                        </p:cTn>
                                        <p:tgtEl>
                                          <p:spTgt spid="3">
                                            <p:txEl>
                                              <p:pRg st="2" end="2"/>
                                            </p:txEl>
                                          </p:spTgt>
                                        </p:tgtEl>
                                        <p:attrNameLst>
                                          <p:attrName>style.visibility</p:attrName>
                                        </p:attrNameLst>
                                      </p:cBhvr>
                                      <p:to>
                                        <p:strVal val="hidden"/>
                                      </p:to>
                                    </p:set>
                                  </p:childTnLst>
                                </p:cTn>
                              </p:par>
                            </p:childTnLst>
                          </p:cTn>
                        </p:par>
                        <p:par>
                          <p:cTn id="92" fill="hold">
                            <p:stCondLst>
                              <p:cond delay="13600"/>
                            </p:stCondLst>
                            <p:childTnLst>
                              <p:par>
                                <p:cTn id="93" presetID="41" presetClass="exit" presetSubtype="0" fill="hold" nodeType="afterEffect">
                                  <p:stCondLst>
                                    <p:cond delay="0"/>
                                  </p:stCondLst>
                                  <p:iterate type="lt">
                                    <p:tmPct val="10000"/>
                                  </p:iterate>
                                  <p:childTnLst>
                                    <p:anim calcmode="lin" valueType="num">
                                      <p:cBhvr>
                                        <p:cTn id="94" dur="500"/>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95" dur="500"/>
                                        <p:tgtEl>
                                          <p:spTgt spid="3">
                                            <p:txEl>
                                              <p:pRg st="3" end="3"/>
                                            </p:txEl>
                                          </p:spTgt>
                                        </p:tgtEl>
                                        <p:attrNameLst>
                                          <p:attrName>ppt_y</p:attrName>
                                        </p:attrNameLst>
                                      </p:cBhvr>
                                      <p:tavLst>
                                        <p:tav tm="0">
                                          <p:val>
                                            <p:strVal val="ppt_y"/>
                                          </p:val>
                                        </p:tav>
                                        <p:tav tm="100000">
                                          <p:val>
                                            <p:strVal val="ppt_y"/>
                                          </p:val>
                                        </p:tav>
                                      </p:tavLst>
                                    </p:anim>
                                    <p:anim calcmode="lin" valueType="num">
                                      <p:cBhvr>
                                        <p:cTn id="96" dur="500"/>
                                        <p:tgtEl>
                                          <p:spTgt spid="3">
                                            <p:txEl>
                                              <p:pRg st="3" end="3"/>
                                            </p:txEl>
                                          </p:spTgt>
                                        </p:tgtEl>
                                        <p:attrNameLst>
                                          <p:attrName>ppt_h</p:attrName>
                                        </p:attrNameLst>
                                      </p:cBhvr>
                                      <p:tavLst>
                                        <p:tav tm="0">
                                          <p:val>
                                            <p:strVal val="ppt_h"/>
                                          </p:val>
                                        </p:tav>
                                        <p:tav tm="50000">
                                          <p:val>
                                            <p:strVal val="ppt_h+.01"/>
                                          </p:val>
                                        </p:tav>
                                        <p:tav tm="100000">
                                          <p:val>
                                            <p:strVal val="ppt_h/10"/>
                                          </p:val>
                                        </p:tav>
                                      </p:tavLst>
                                    </p:anim>
                                    <p:anim calcmode="lin" valueType="num">
                                      <p:cBhvr>
                                        <p:cTn id="97" dur="500"/>
                                        <p:tgtEl>
                                          <p:spTgt spid="3">
                                            <p:txEl>
                                              <p:pRg st="3" end="3"/>
                                            </p:txEl>
                                          </p:spTgt>
                                        </p:tgtEl>
                                        <p:attrNameLst>
                                          <p:attrName>ppt_w</p:attrName>
                                        </p:attrNameLst>
                                      </p:cBhvr>
                                      <p:tavLst>
                                        <p:tav tm="0">
                                          <p:val>
                                            <p:strVal val="ppt_w"/>
                                          </p:val>
                                        </p:tav>
                                        <p:tav tm="50000">
                                          <p:val>
                                            <p:strVal val="ppt_w+.01"/>
                                          </p:val>
                                        </p:tav>
                                        <p:tav tm="100000">
                                          <p:val>
                                            <p:strVal val="ppt_w/10"/>
                                          </p:val>
                                        </p:tav>
                                      </p:tavLst>
                                    </p:anim>
                                    <p:animEffect transition="out" filter="fade">
                                      <p:cBhvr>
                                        <p:cTn id="98" dur="500" tmFilter="0,0; .5, 0; 1, 1"/>
                                        <p:tgtEl>
                                          <p:spTgt spid="3">
                                            <p:txEl>
                                              <p:pRg st="3" end="3"/>
                                            </p:txEl>
                                          </p:spTgt>
                                        </p:tgtEl>
                                      </p:cBhvr>
                                    </p:animEffect>
                                    <p:set>
                                      <p:cBhvr>
                                        <p:cTn id="99" dur="1" fill="hold">
                                          <p:stCondLst>
                                            <p:cond delay="499"/>
                                          </p:stCondLst>
                                        </p:cTn>
                                        <p:tgtEl>
                                          <p:spTgt spid="3">
                                            <p:txEl>
                                              <p:pRg st="3" end="3"/>
                                            </p:txEl>
                                          </p:spTgt>
                                        </p:tgtEl>
                                        <p:attrNameLst>
                                          <p:attrName>style.visibility</p:attrName>
                                        </p:attrNameLst>
                                      </p:cBhvr>
                                      <p:to>
                                        <p:strVal val="hidden"/>
                                      </p:to>
                                    </p:set>
                                  </p:childTnLst>
                                </p:cTn>
                              </p:par>
                            </p:childTnLst>
                          </p:cTn>
                        </p:par>
                        <p:par>
                          <p:cTn id="100" fill="hold">
                            <p:stCondLst>
                              <p:cond delay="14500"/>
                            </p:stCondLst>
                            <p:childTnLst>
                              <p:par>
                                <p:cTn id="101" presetID="41" presetClass="exit" presetSubtype="0" fill="hold" nodeType="afterEffect">
                                  <p:stCondLst>
                                    <p:cond delay="0"/>
                                  </p:stCondLst>
                                  <p:iterate type="lt">
                                    <p:tmPct val="10000"/>
                                  </p:iterate>
                                  <p:childTnLst>
                                    <p:anim calcmode="lin" valueType="num">
                                      <p:cBhvr>
                                        <p:cTn id="102" dur="500"/>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103" dur="500"/>
                                        <p:tgtEl>
                                          <p:spTgt spid="3">
                                            <p:txEl>
                                              <p:pRg st="4" end="4"/>
                                            </p:txEl>
                                          </p:spTgt>
                                        </p:tgtEl>
                                        <p:attrNameLst>
                                          <p:attrName>ppt_y</p:attrName>
                                        </p:attrNameLst>
                                      </p:cBhvr>
                                      <p:tavLst>
                                        <p:tav tm="0">
                                          <p:val>
                                            <p:strVal val="ppt_y"/>
                                          </p:val>
                                        </p:tav>
                                        <p:tav tm="100000">
                                          <p:val>
                                            <p:strVal val="ppt_y"/>
                                          </p:val>
                                        </p:tav>
                                      </p:tavLst>
                                    </p:anim>
                                    <p:anim calcmode="lin" valueType="num">
                                      <p:cBhvr>
                                        <p:cTn id="104" dur="500"/>
                                        <p:tgtEl>
                                          <p:spTgt spid="3">
                                            <p:txEl>
                                              <p:pRg st="4" end="4"/>
                                            </p:txEl>
                                          </p:spTgt>
                                        </p:tgtEl>
                                        <p:attrNameLst>
                                          <p:attrName>ppt_h</p:attrName>
                                        </p:attrNameLst>
                                      </p:cBhvr>
                                      <p:tavLst>
                                        <p:tav tm="0">
                                          <p:val>
                                            <p:strVal val="ppt_h"/>
                                          </p:val>
                                        </p:tav>
                                        <p:tav tm="50000">
                                          <p:val>
                                            <p:strVal val="ppt_h+.01"/>
                                          </p:val>
                                        </p:tav>
                                        <p:tav tm="100000">
                                          <p:val>
                                            <p:strVal val="ppt_h/10"/>
                                          </p:val>
                                        </p:tav>
                                      </p:tavLst>
                                    </p:anim>
                                    <p:anim calcmode="lin" valueType="num">
                                      <p:cBhvr>
                                        <p:cTn id="105" dur="500"/>
                                        <p:tgtEl>
                                          <p:spTgt spid="3">
                                            <p:txEl>
                                              <p:pRg st="4" end="4"/>
                                            </p:txEl>
                                          </p:spTgt>
                                        </p:tgtEl>
                                        <p:attrNameLst>
                                          <p:attrName>ppt_w</p:attrName>
                                        </p:attrNameLst>
                                      </p:cBhvr>
                                      <p:tavLst>
                                        <p:tav tm="0">
                                          <p:val>
                                            <p:strVal val="ppt_w"/>
                                          </p:val>
                                        </p:tav>
                                        <p:tav tm="50000">
                                          <p:val>
                                            <p:strVal val="ppt_w+.01"/>
                                          </p:val>
                                        </p:tav>
                                        <p:tav tm="100000">
                                          <p:val>
                                            <p:strVal val="ppt_w/10"/>
                                          </p:val>
                                        </p:tav>
                                      </p:tavLst>
                                    </p:anim>
                                    <p:animEffect transition="out" filter="fade">
                                      <p:cBhvr>
                                        <p:cTn id="106" dur="500" tmFilter="0,0; .5, 0; 1, 1"/>
                                        <p:tgtEl>
                                          <p:spTgt spid="3">
                                            <p:txEl>
                                              <p:pRg st="4" end="4"/>
                                            </p:txEl>
                                          </p:spTgt>
                                        </p:tgtEl>
                                      </p:cBhvr>
                                    </p:animEffect>
                                    <p:set>
                                      <p:cBhvr>
                                        <p:cTn id="107" dur="1" fill="hold">
                                          <p:stCondLst>
                                            <p:cond delay="499"/>
                                          </p:stCondLst>
                                        </p:cTn>
                                        <p:tgtEl>
                                          <p:spTgt spid="3">
                                            <p:txEl>
                                              <p:pRg st="4" end="4"/>
                                            </p:txEl>
                                          </p:spTgt>
                                        </p:tgtEl>
                                        <p:attrNameLst>
                                          <p:attrName>style.visibility</p:attrName>
                                        </p:attrNameLst>
                                      </p:cBhvr>
                                      <p:to>
                                        <p:strVal val="hidden"/>
                                      </p:to>
                                    </p:set>
                                  </p:childTnLst>
                                </p:cTn>
                              </p:par>
                            </p:childTnLst>
                          </p:cTn>
                        </p:par>
                        <p:par>
                          <p:cTn id="108" fill="hold">
                            <p:stCondLst>
                              <p:cond delay="15750"/>
                            </p:stCondLst>
                            <p:childTnLst>
                              <p:par>
                                <p:cTn id="109" presetID="41" presetClass="exit" presetSubtype="0" fill="hold" nodeType="afterEffect">
                                  <p:stCondLst>
                                    <p:cond delay="0"/>
                                  </p:stCondLst>
                                  <p:iterate type="lt">
                                    <p:tmPct val="10000"/>
                                  </p:iterate>
                                  <p:childTnLst>
                                    <p:anim calcmode="lin" valueType="num">
                                      <p:cBhvr>
                                        <p:cTn id="110" dur="500"/>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111" dur="500"/>
                                        <p:tgtEl>
                                          <p:spTgt spid="3">
                                            <p:txEl>
                                              <p:pRg st="5" end="5"/>
                                            </p:txEl>
                                          </p:spTgt>
                                        </p:tgtEl>
                                        <p:attrNameLst>
                                          <p:attrName>ppt_y</p:attrName>
                                        </p:attrNameLst>
                                      </p:cBhvr>
                                      <p:tavLst>
                                        <p:tav tm="0">
                                          <p:val>
                                            <p:strVal val="ppt_y"/>
                                          </p:val>
                                        </p:tav>
                                        <p:tav tm="100000">
                                          <p:val>
                                            <p:strVal val="ppt_y"/>
                                          </p:val>
                                        </p:tav>
                                      </p:tavLst>
                                    </p:anim>
                                    <p:anim calcmode="lin" valueType="num">
                                      <p:cBhvr>
                                        <p:cTn id="112" dur="500"/>
                                        <p:tgtEl>
                                          <p:spTgt spid="3">
                                            <p:txEl>
                                              <p:pRg st="5" end="5"/>
                                            </p:txEl>
                                          </p:spTgt>
                                        </p:tgtEl>
                                        <p:attrNameLst>
                                          <p:attrName>ppt_h</p:attrName>
                                        </p:attrNameLst>
                                      </p:cBhvr>
                                      <p:tavLst>
                                        <p:tav tm="0">
                                          <p:val>
                                            <p:strVal val="ppt_h"/>
                                          </p:val>
                                        </p:tav>
                                        <p:tav tm="50000">
                                          <p:val>
                                            <p:strVal val="ppt_h+.01"/>
                                          </p:val>
                                        </p:tav>
                                        <p:tav tm="100000">
                                          <p:val>
                                            <p:strVal val="ppt_h/10"/>
                                          </p:val>
                                        </p:tav>
                                      </p:tavLst>
                                    </p:anim>
                                    <p:anim calcmode="lin" valueType="num">
                                      <p:cBhvr>
                                        <p:cTn id="113" dur="500"/>
                                        <p:tgtEl>
                                          <p:spTgt spid="3">
                                            <p:txEl>
                                              <p:pRg st="5" end="5"/>
                                            </p:txEl>
                                          </p:spTgt>
                                        </p:tgtEl>
                                        <p:attrNameLst>
                                          <p:attrName>ppt_w</p:attrName>
                                        </p:attrNameLst>
                                      </p:cBhvr>
                                      <p:tavLst>
                                        <p:tav tm="0">
                                          <p:val>
                                            <p:strVal val="ppt_w"/>
                                          </p:val>
                                        </p:tav>
                                        <p:tav tm="50000">
                                          <p:val>
                                            <p:strVal val="ppt_w+.01"/>
                                          </p:val>
                                        </p:tav>
                                        <p:tav tm="100000">
                                          <p:val>
                                            <p:strVal val="ppt_w/10"/>
                                          </p:val>
                                        </p:tav>
                                      </p:tavLst>
                                    </p:anim>
                                    <p:animEffect transition="out" filter="fade">
                                      <p:cBhvr>
                                        <p:cTn id="114" dur="500" tmFilter="0,0; .5, 0; 1, 1"/>
                                        <p:tgtEl>
                                          <p:spTgt spid="3">
                                            <p:txEl>
                                              <p:pRg st="5" end="5"/>
                                            </p:txEl>
                                          </p:spTgt>
                                        </p:tgtEl>
                                      </p:cBhvr>
                                    </p:animEffect>
                                    <p:set>
                                      <p:cBhvr>
                                        <p:cTn id="115" dur="1" fill="hold">
                                          <p:stCondLst>
                                            <p:cond delay="499"/>
                                          </p:stCondLst>
                                        </p:cTn>
                                        <p:tgtEl>
                                          <p:spTgt spid="3">
                                            <p:txEl>
                                              <p:pRg st="5" end="5"/>
                                            </p:txEl>
                                          </p:spTgt>
                                        </p:tgtEl>
                                        <p:attrNameLst>
                                          <p:attrName>style.visibility</p:attrName>
                                        </p:attrNameLst>
                                      </p:cBhvr>
                                      <p:to>
                                        <p:strVal val="hidden"/>
                                      </p:to>
                                    </p:set>
                                  </p:childTnLst>
                                </p:cTn>
                              </p:par>
                            </p:childTnLst>
                          </p:cTn>
                        </p:par>
                        <p:par>
                          <p:cTn id="116" fill="hold">
                            <p:stCondLst>
                              <p:cond delay="16950"/>
                            </p:stCondLst>
                            <p:childTnLst>
                              <p:par>
                                <p:cTn id="117" presetID="41" presetClass="exit" presetSubtype="0" fill="hold" nodeType="afterEffect">
                                  <p:stCondLst>
                                    <p:cond delay="0"/>
                                  </p:stCondLst>
                                  <p:iterate type="lt">
                                    <p:tmPct val="10000"/>
                                  </p:iterate>
                                  <p:childTnLst>
                                    <p:anim calcmode="lin" valueType="num">
                                      <p:cBhvr>
                                        <p:cTn id="118" dur="500"/>
                                        <p:tgtEl>
                                          <p:spTgt spid="3">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119" dur="500"/>
                                        <p:tgtEl>
                                          <p:spTgt spid="3">
                                            <p:txEl>
                                              <p:pRg st="6" end="6"/>
                                            </p:txEl>
                                          </p:spTgt>
                                        </p:tgtEl>
                                        <p:attrNameLst>
                                          <p:attrName>ppt_y</p:attrName>
                                        </p:attrNameLst>
                                      </p:cBhvr>
                                      <p:tavLst>
                                        <p:tav tm="0">
                                          <p:val>
                                            <p:strVal val="ppt_y"/>
                                          </p:val>
                                        </p:tav>
                                        <p:tav tm="100000">
                                          <p:val>
                                            <p:strVal val="ppt_y"/>
                                          </p:val>
                                        </p:tav>
                                      </p:tavLst>
                                    </p:anim>
                                    <p:anim calcmode="lin" valueType="num">
                                      <p:cBhvr>
                                        <p:cTn id="120" dur="500"/>
                                        <p:tgtEl>
                                          <p:spTgt spid="3">
                                            <p:txEl>
                                              <p:pRg st="6" end="6"/>
                                            </p:txEl>
                                          </p:spTgt>
                                        </p:tgtEl>
                                        <p:attrNameLst>
                                          <p:attrName>ppt_h</p:attrName>
                                        </p:attrNameLst>
                                      </p:cBhvr>
                                      <p:tavLst>
                                        <p:tav tm="0">
                                          <p:val>
                                            <p:strVal val="ppt_h"/>
                                          </p:val>
                                        </p:tav>
                                        <p:tav tm="50000">
                                          <p:val>
                                            <p:strVal val="ppt_h+.01"/>
                                          </p:val>
                                        </p:tav>
                                        <p:tav tm="100000">
                                          <p:val>
                                            <p:strVal val="ppt_h/10"/>
                                          </p:val>
                                        </p:tav>
                                      </p:tavLst>
                                    </p:anim>
                                    <p:anim calcmode="lin" valueType="num">
                                      <p:cBhvr>
                                        <p:cTn id="121" dur="500"/>
                                        <p:tgtEl>
                                          <p:spTgt spid="3">
                                            <p:txEl>
                                              <p:pRg st="6" end="6"/>
                                            </p:txEl>
                                          </p:spTgt>
                                        </p:tgtEl>
                                        <p:attrNameLst>
                                          <p:attrName>ppt_w</p:attrName>
                                        </p:attrNameLst>
                                      </p:cBhvr>
                                      <p:tavLst>
                                        <p:tav tm="0">
                                          <p:val>
                                            <p:strVal val="ppt_w"/>
                                          </p:val>
                                        </p:tav>
                                        <p:tav tm="50000">
                                          <p:val>
                                            <p:strVal val="ppt_w+.01"/>
                                          </p:val>
                                        </p:tav>
                                        <p:tav tm="100000">
                                          <p:val>
                                            <p:strVal val="ppt_w/10"/>
                                          </p:val>
                                        </p:tav>
                                      </p:tavLst>
                                    </p:anim>
                                    <p:animEffect transition="out" filter="fade">
                                      <p:cBhvr>
                                        <p:cTn id="122" dur="500" tmFilter="0,0; .5, 0; 1, 1"/>
                                        <p:tgtEl>
                                          <p:spTgt spid="3">
                                            <p:txEl>
                                              <p:pRg st="6" end="6"/>
                                            </p:txEl>
                                          </p:spTgt>
                                        </p:tgtEl>
                                      </p:cBhvr>
                                    </p:animEffect>
                                    <p:set>
                                      <p:cBhvr>
                                        <p:cTn id="123" dur="1" fill="hold">
                                          <p:stCondLst>
                                            <p:cond delay="499"/>
                                          </p:stCondLst>
                                        </p:cTn>
                                        <p:tgtEl>
                                          <p:spTgt spid="3">
                                            <p:txEl>
                                              <p:pRg st="6" end="6"/>
                                            </p:txEl>
                                          </p:spTgt>
                                        </p:tgtEl>
                                        <p:attrNameLst>
                                          <p:attrName>style.visibility</p:attrName>
                                        </p:attrNameLst>
                                      </p:cBhvr>
                                      <p:to>
                                        <p:strVal val="hidden"/>
                                      </p:to>
                                    </p:set>
                                  </p:childTnLst>
                                </p:cTn>
                              </p:par>
                            </p:childTnLst>
                          </p:cTn>
                        </p:par>
                        <p:par>
                          <p:cTn id="124" fill="hold">
                            <p:stCondLst>
                              <p:cond delay="17900"/>
                            </p:stCondLst>
                            <p:childTnLst>
                              <p:par>
                                <p:cTn id="125" presetID="41" presetClass="exit" presetSubtype="0" fill="hold" nodeType="afterEffect">
                                  <p:stCondLst>
                                    <p:cond delay="0"/>
                                  </p:stCondLst>
                                  <p:iterate type="lt">
                                    <p:tmPct val="10000"/>
                                  </p:iterate>
                                  <p:childTnLst>
                                    <p:anim calcmode="lin" valueType="num">
                                      <p:cBhvr>
                                        <p:cTn id="126" dur="500"/>
                                        <p:tgtEl>
                                          <p:spTgt spid="3">
                                            <p:txEl>
                                              <p:pRg st="7" end="7"/>
                                            </p:txEl>
                                          </p:spTgt>
                                        </p:tgtEl>
                                        <p:attrNameLst>
                                          <p:attrName>ppt_x</p:attrName>
                                        </p:attrNameLst>
                                      </p:cBhvr>
                                      <p:tavLst>
                                        <p:tav tm="0">
                                          <p:val>
                                            <p:strVal val="ppt_x"/>
                                          </p:val>
                                        </p:tav>
                                        <p:tav tm="50000">
                                          <p:val>
                                            <p:strVal val="ppt_x+.1"/>
                                          </p:val>
                                        </p:tav>
                                        <p:tav tm="100000">
                                          <p:val>
                                            <p:strVal val="ppt_x"/>
                                          </p:val>
                                        </p:tav>
                                      </p:tavLst>
                                    </p:anim>
                                    <p:anim calcmode="lin" valueType="num">
                                      <p:cBhvr>
                                        <p:cTn id="127" dur="500"/>
                                        <p:tgtEl>
                                          <p:spTgt spid="3">
                                            <p:txEl>
                                              <p:pRg st="7" end="7"/>
                                            </p:txEl>
                                          </p:spTgt>
                                        </p:tgtEl>
                                        <p:attrNameLst>
                                          <p:attrName>ppt_y</p:attrName>
                                        </p:attrNameLst>
                                      </p:cBhvr>
                                      <p:tavLst>
                                        <p:tav tm="0">
                                          <p:val>
                                            <p:strVal val="ppt_y"/>
                                          </p:val>
                                        </p:tav>
                                        <p:tav tm="100000">
                                          <p:val>
                                            <p:strVal val="ppt_y"/>
                                          </p:val>
                                        </p:tav>
                                      </p:tavLst>
                                    </p:anim>
                                    <p:anim calcmode="lin" valueType="num">
                                      <p:cBhvr>
                                        <p:cTn id="128" dur="500"/>
                                        <p:tgtEl>
                                          <p:spTgt spid="3">
                                            <p:txEl>
                                              <p:pRg st="7" end="7"/>
                                            </p:txEl>
                                          </p:spTgt>
                                        </p:tgtEl>
                                        <p:attrNameLst>
                                          <p:attrName>ppt_h</p:attrName>
                                        </p:attrNameLst>
                                      </p:cBhvr>
                                      <p:tavLst>
                                        <p:tav tm="0">
                                          <p:val>
                                            <p:strVal val="ppt_h"/>
                                          </p:val>
                                        </p:tav>
                                        <p:tav tm="50000">
                                          <p:val>
                                            <p:strVal val="ppt_h+.01"/>
                                          </p:val>
                                        </p:tav>
                                        <p:tav tm="100000">
                                          <p:val>
                                            <p:strVal val="ppt_h/10"/>
                                          </p:val>
                                        </p:tav>
                                      </p:tavLst>
                                    </p:anim>
                                    <p:anim calcmode="lin" valueType="num">
                                      <p:cBhvr>
                                        <p:cTn id="129" dur="500"/>
                                        <p:tgtEl>
                                          <p:spTgt spid="3">
                                            <p:txEl>
                                              <p:pRg st="7" end="7"/>
                                            </p:txEl>
                                          </p:spTgt>
                                        </p:tgtEl>
                                        <p:attrNameLst>
                                          <p:attrName>ppt_w</p:attrName>
                                        </p:attrNameLst>
                                      </p:cBhvr>
                                      <p:tavLst>
                                        <p:tav tm="0">
                                          <p:val>
                                            <p:strVal val="ppt_w"/>
                                          </p:val>
                                        </p:tav>
                                        <p:tav tm="50000">
                                          <p:val>
                                            <p:strVal val="ppt_w+.01"/>
                                          </p:val>
                                        </p:tav>
                                        <p:tav tm="100000">
                                          <p:val>
                                            <p:strVal val="ppt_w/10"/>
                                          </p:val>
                                        </p:tav>
                                      </p:tavLst>
                                    </p:anim>
                                    <p:animEffect transition="out" filter="fade">
                                      <p:cBhvr>
                                        <p:cTn id="130" dur="500" tmFilter="0,0; .5, 0; 1, 1"/>
                                        <p:tgtEl>
                                          <p:spTgt spid="3">
                                            <p:txEl>
                                              <p:pRg st="7" end="7"/>
                                            </p:txEl>
                                          </p:spTgt>
                                        </p:tgtEl>
                                      </p:cBhvr>
                                    </p:animEffect>
                                    <p:set>
                                      <p:cBhvr>
                                        <p:cTn id="131" dur="1" fill="hold">
                                          <p:stCondLst>
                                            <p:cond delay="499"/>
                                          </p:stCondLst>
                                        </p:cTn>
                                        <p:tgtEl>
                                          <p:spTgt spid="3">
                                            <p:txEl>
                                              <p:pRg st="7" end="7"/>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2594"/>
          </a:xfrm>
        </p:spPr>
        <p:txBody>
          <a:bodyPr>
            <a:normAutofit fontScale="9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b="1" i="1" cap="all" dirty="0" err="1">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Полиэстровые</a:t>
            </a:r>
            <a:r>
              <a:rPr lang="ru-RU" b="1" i="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t>
            </a:r>
            <a:r>
              <a:rPr lang="ru-RU" b="1" i="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пленки</a:t>
            </a:r>
            <a:endParaRPr lang="ru-RU"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Содержимое 2"/>
          <p:cNvSpPr>
            <a:spLocks noGrp="1"/>
          </p:cNvSpPr>
          <p:nvPr>
            <p:ph idx="1"/>
          </p:nvPr>
        </p:nvSpPr>
        <p:spPr>
          <a:xfrm>
            <a:off x="457200" y="1071546"/>
            <a:ext cx="8229600" cy="5500726"/>
          </a:xfrm>
        </p:spPr>
        <p:txBody>
          <a:bodyPr>
            <a:normAutofit fontScale="47500" lnSpcReduction="20000"/>
          </a:bodyPr>
          <a:lstStyle/>
          <a:p>
            <a:r>
              <a:rPr lang="ru-RU" b="1" i="1" dirty="0" err="1"/>
              <a:t>Полиэстровые</a:t>
            </a:r>
            <a:r>
              <a:rPr lang="ru-RU" b="1" i="1" dirty="0"/>
              <a:t> пленки бывают:</a:t>
            </a:r>
          </a:p>
          <a:p>
            <a:r>
              <a:rPr lang="ru-RU" b="1" dirty="0"/>
              <a:t>ОПЭТ</a:t>
            </a:r>
            <a:r>
              <a:rPr lang="ru-RU" dirty="0"/>
              <a:t> – тонкие пленки имеют одну ориентацию, они нужны для </a:t>
            </a:r>
            <a:r>
              <a:rPr lang="ru-RU" dirty="0" err="1"/>
              <a:t>электроизоляции</a:t>
            </a:r>
            <a:r>
              <a:rPr lang="ru-RU" dirty="0"/>
              <a:t> кабелей, а так же при изготовлении пленочных кондиционеров. </a:t>
            </a:r>
            <a:br>
              <a:rPr lang="ru-RU" dirty="0"/>
            </a:br>
            <a:r>
              <a:rPr lang="ru-RU" dirty="0"/>
              <a:t>РЕТ пленки. Они обладают таким свойством, имея малую толщину, пленки обладают большим сопротивлением для прокола. Постепенно такие пленки уходят с рынка, так как из них изготовляются аудио и видео ленты, а так же фотопленки. Все эти товары со стремительностью вытисняют с рынка цифровые технологии. </a:t>
            </a:r>
            <a:br>
              <a:rPr lang="ru-RU" dirty="0"/>
            </a:br>
            <a:r>
              <a:rPr lang="ru-RU" dirty="0"/>
              <a:t/>
            </a:r>
            <a:br>
              <a:rPr lang="ru-RU" dirty="0"/>
            </a:br>
            <a:r>
              <a:rPr lang="ru-RU" dirty="0"/>
              <a:t>Из полиэтилентерефталата так же изготавливают </a:t>
            </a:r>
            <a:r>
              <a:rPr lang="ru-RU" dirty="0" err="1"/>
              <a:t>двуосноориентированные</a:t>
            </a:r>
            <a:r>
              <a:rPr lang="ru-RU" dirty="0"/>
              <a:t> </a:t>
            </a:r>
            <a:r>
              <a:rPr lang="ru-RU" b="1" dirty="0"/>
              <a:t>БОПЭТ пленки</a:t>
            </a:r>
            <a:r>
              <a:rPr lang="ru-RU" dirty="0"/>
              <a:t>. Она очень тонкая - до 4 мкм, имеет гораздо больший уровень сопротивления к проколу. Увидеть ее можно в виде гибкой упаковки для различных соусов, в том числе и для майонеза, для разных морепродуктов и рыбы, насыпных товаров бытовой химии, молока, кофе, пельменей, специи, кондитерские изделия и многого другого. </a:t>
            </a:r>
            <a:r>
              <a:rPr lang="ru-RU" b="1" dirty="0"/>
              <a:t>БОПЭТ пленка</a:t>
            </a:r>
            <a:r>
              <a:rPr lang="ru-RU" dirty="0"/>
              <a:t>, в настоящее время, полностью заменила </a:t>
            </a:r>
            <a:r>
              <a:rPr lang="ru-RU" b="1" dirty="0"/>
              <a:t>пленку ОРЕТ</a:t>
            </a:r>
            <a:r>
              <a:rPr lang="ru-RU" dirty="0"/>
              <a:t>. </a:t>
            </a:r>
            <a:r>
              <a:rPr lang="ru-RU" dirty="0" err="1"/>
              <a:t>Термоусадочные</a:t>
            </a:r>
            <a:r>
              <a:rPr lang="ru-RU" dirty="0"/>
              <a:t> этикетки, производство окошек для конвертов и упаковки используют </a:t>
            </a:r>
            <a:r>
              <a:rPr lang="ru-RU" b="1" dirty="0"/>
              <a:t>ПЭТ-G</a:t>
            </a:r>
            <a:r>
              <a:rPr lang="ru-RU" dirty="0"/>
              <a:t> пленку. </a:t>
            </a:r>
            <a:br>
              <a:rPr lang="ru-RU" dirty="0"/>
            </a:br>
            <a:r>
              <a:rPr lang="ru-RU" dirty="0"/>
              <a:t/>
            </a:r>
            <a:br>
              <a:rPr lang="ru-RU" dirty="0"/>
            </a:br>
            <a:r>
              <a:rPr lang="ru-RU" dirty="0"/>
              <a:t>Существует аморфная </a:t>
            </a:r>
            <a:r>
              <a:rPr lang="ru-RU" b="1" dirty="0"/>
              <a:t>пленка А-ПЭТ</a:t>
            </a:r>
            <a:r>
              <a:rPr lang="ru-RU" dirty="0"/>
              <a:t>. Она применяется для </a:t>
            </a:r>
            <a:r>
              <a:rPr lang="ru-RU" dirty="0" err="1"/>
              <a:t>термоформованной</a:t>
            </a:r>
            <a:r>
              <a:rPr lang="ru-RU" dirty="0"/>
              <a:t> упаковки. Плюсами А-ПЭТ пленок являются: огромная устойчивость к низким температурам и высокая </a:t>
            </a:r>
            <a:r>
              <a:rPr lang="ru-RU" dirty="0" err="1"/>
              <a:t>ударопрочность</a:t>
            </a:r>
            <a:r>
              <a:rPr lang="ru-RU" dirty="0"/>
              <a:t>. Эти факторы определили сферы использования А-ПЭТ пленок. Они применяются для изготовления конфет и </a:t>
            </a:r>
            <a:r>
              <a:rPr lang="ru-RU" dirty="0" err="1"/>
              <a:t>коррексов</a:t>
            </a:r>
            <a:r>
              <a:rPr lang="ru-RU" dirty="0"/>
              <a:t>, для упаковки замороженных продуктов – полуфабрикатов, фруктов, мороженного, овощей и тому подобному.</a:t>
            </a:r>
            <a:br>
              <a:rPr lang="ru-RU" dirty="0"/>
            </a:br>
            <a:r>
              <a:rPr lang="ru-RU" dirty="0"/>
              <a:t/>
            </a:r>
            <a:br>
              <a:rPr lang="ru-RU" dirty="0"/>
            </a:br>
            <a:r>
              <a:rPr lang="ru-RU" dirty="0" err="1"/>
              <a:t>Полиэстровая</a:t>
            </a:r>
            <a:r>
              <a:rPr lang="ru-RU" dirty="0"/>
              <a:t> пленка устойчива к высоким температурам, из-за этого в автоматах не удается предать ее </a:t>
            </a:r>
            <a:r>
              <a:rPr lang="ru-RU" dirty="0" err="1"/>
              <a:t>термосварке</a:t>
            </a:r>
            <a:r>
              <a:rPr lang="ru-RU" dirty="0"/>
              <a:t>. Пленка из полиэтилентерефталата применяется только в производстве </a:t>
            </a:r>
            <a:r>
              <a:rPr lang="ru-RU" dirty="0" err="1"/>
              <a:t>ламината</a:t>
            </a:r>
            <a:r>
              <a:rPr lang="ru-RU" dirty="0"/>
              <a:t>. ПЭТФ пленка устойчива к жирам и не имеет запаха, </a:t>
            </a:r>
            <a:r>
              <a:rPr lang="ru-RU" b="1" dirty="0"/>
              <a:t>ПЭТ</a:t>
            </a:r>
            <a:r>
              <a:rPr lang="ru-RU" dirty="0"/>
              <a:t> пленка обладает одним очень хорошим свойством: она имеет высокую газонепроницаемость. При толщине в 12 мкм прочность к разрыву и проколу очень высокая, и составляет 1500 кг/см2. Приведем, к примеру, полиэтилен с низкой плотностью, который имеет показатель всего 150 кг/см2.</a:t>
            </a:r>
          </a:p>
          <a:p>
            <a:endParaRPr lang="ru-RU"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iterate type="lt">
                                    <p:tmPct val="0"/>
                                  </p:iterate>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par>
                          <p:cTn id="8" fill="hold">
                            <p:stCondLst>
                              <p:cond delay="2000"/>
                            </p:stCondLst>
                            <p:childTnLst>
                              <p:par>
                                <p:cTn id="9" presetID="5" presetClass="entr" presetSubtype="10" fill="hold" grpId="0" nodeType="afterEffect">
                                  <p:stCondLst>
                                    <p:cond delay="0"/>
                                  </p:stCondLst>
                                  <p:iterate type="lt">
                                    <p:tmPct val="0"/>
                                  </p:iterate>
                                  <p:childTnLst>
                                    <p:set>
                                      <p:cBhvr>
                                        <p:cTn id="10" dur="1" fill="hold">
                                          <p:stCondLst>
                                            <p:cond delay="0"/>
                                          </p:stCondLst>
                                        </p:cTn>
                                        <p:tgtEl>
                                          <p:spTgt spid="3">
                                            <p:txEl>
                                              <p:pRg st="0" end="0"/>
                                            </p:txEl>
                                          </p:spTgt>
                                        </p:tgtEl>
                                        <p:attrNameLst>
                                          <p:attrName>style.visibility</p:attrName>
                                        </p:attrNameLst>
                                      </p:cBhvr>
                                      <p:to>
                                        <p:strVal val="visible"/>
                                      </p:to>
                                    </p:set>
                                    <p:animEffect transition="in" filter="checkerboard(across)">
                                      <p:cBhvr>
                                        <p:cTn id="11" dur="500"/>
                                        <p:tgtEl>
                                          <p:spTgt spid="3">
                                            <p:txEl>
                                              <p:pRg st="0" end="0"/>
                                            </p:txEl>
                                          </p:spTgt>
                                        </p:tgtEl>
                                      </p:cBhvr>
                                    </p:animEffect>
                                  </p:childTnLst>
                                </p:cTn>
                              </p:par>
                            </p:childTnLst>
                          </p:cTn>
                        </p:par>
                        <p:par>
                          <p:cTn id="12" fill="hold">
                            <p:stCondLst>
                              <p:cond delay="2500"/>
                            </p:stCondLst>
                            <p:childTnLst>
                              <p:par>
                                <p:cTn id="13" presetID="5" presetClass="entr" presetSubtype="10" fill="hold" grpId="0" nodeType="afterEffect">
                                  <p:stCondLst>
                                    <p:cond delay="0"/>
                                  </p:stCondLst>
                                  <p:iterate type="lt">
                                    <p:tmPct val="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checkerboard(across)">
                                      <p:cBhvr>
                                        <p:cTn id="15" dur="500"/>
                                        <p:tgtEl>
                                          <p:spTgt spid="3">
                                            <p:txEl>
                                              <p:pRg st="1" end="1"/>
                                            </p:txEl>
                                          </p:spTgt>
                                        </p:tgtEl>
                                      </p:cBhvr>
                                    </p:animEffect>
                                  </p:childTnLst>
                                </p:cTn>
                              </p:par>
                            </p:childTnLst>
                          </p:cTn>
                        </p:par>
                        <p:par>
                          <p:cTn id="16" fill="hold">
                            <p:stCondLst>
                              <p:cond delay="3000"/>
                            </p:stCondLst>
                            <p:childTnLst>
                              <p:par>
                                <p:cTn id="17" presetID="18" presetClass="emph" presetSubtype="0" fill="hold" grpId="1" nodeType="afterEffect">
                                  <p:stCondLst>
                                    <p:cond delay="0"/>
                                  </p:stCondLst>
                                  <p:iterate type="lt">
                                    <p:tmPct val="4000"/>
                                  </p:iterate>
                                  <p:childTnLst>
                                    <p:set>
                                      <p:cBhvr override="childStyle">
                                        <p:cTn id="18" dur="500" fill="hold"/>
                                        <p:tgtEl>
                                          <p:spTgt spid="2"/>
                                        </p:tgtEl>
                                        <p:attrNameLst>
                                          <p:attrName>style.textDecorationUnderline</p:attrName>
                                        </p:attrNameLst>
                                      </p:cBhvr>
                                      <p:to>
                                        <p:strVal val="true"/>
                                      </p:to>
                                    </p:set>
                                  </p:childTnLst>
                                </p:cTn>
                              </p:par>
                            </p:childTnLst>
                          </p:cTn>
                        </p:par>
                        <p:par>
                          <p:cTn id="19" fill="hold">
                            <p:stCondLst>
                              <p:cond delay="3840"/>
                            </p:stCondLst>
                            <p:childTnLst>
                              <p:par>
                                <p:cTn id="20" presetID="36" presetClass="emph" presetSubtype="0" fill="hold" grpId="1" nodeType="afterEffect">
                                  <p:stCondLst>
                                    <p:cond delay="0"/>
                                  </p:stCondLst>
                                  <p:iterate type="lt">
                                    <p:tmPct val="10000"/>
                                  </p:iterate>
                                  <p:childTnLst>
                                    <p:animScale>
                                      <p:cBhvr>
                                        <p:cTn id="21" dur="250" autoRev="1" fill="hold">
                                          <p:stCondLst>
                                            <p:cond delay="0"/>
                                          </p:stCondLst>
                                        </p:cTn>
                                        <p:tgtEl>
                                          <p:spTgt spid="3">
                                            <p:txEl>
                                              <p:pRg st="0" end="0"/>
                                            </p:txEl>
                                          </p:spTgt>
                                        </p:tgtEl>
                                      </p:cBhvr>
                                      <p:to x="80000" y="100000"/>
                                    </p:animScale>
                                    <p:anim by="(#ppt_w*0.10)" calcmode="lin" valueType="num">
                                      <p:cBhvr>
                                        <p:cTn id="22" dur="250" autoRev="1" fill="hold">
                                          <p:stCondLst>
                                            <p:cond delay="0"/>
                                          </p:stCondLst>
                                        </p:cTn>
                                        <p:tgtEl>
                                          <p:spTgt spid="3">
                                            <p:txEl>
                                              <p:pRg st="0" end="0"/>
                                            </p:txEl>
                                          </p:spTgt>
                                        </p:tgtEl>
                                        <p:attrNameLst>
                                          <p:attrName>ppt_x</p:attrName>
                                        </p:attrNameLst>
                                      </p:cBhvr>
                                    </p:anim>
                                    <p:anim by="(-#ppt_w*0.10)" calcmode="lin" valueType="num">
                                      <p:cBhvr>
                                        <p:cTn id="23" dur="250" autoRev="1" fill="hold">
                                          <p:stCondLst>
                                            <p:cond delay="0"/>
                                          </p:stCondLst>
                                        </p:cTn>
                                        <p:tgtEl>
                                          <p:spTgt spid="3">
                                            <p:txEl>
                                              <p:pRg st="0" end="0"/>
                                            </p:txEl>
                                          </p:spTgt>
                                        </p:tgtEl>
                                        <p:attrNameLst>
                                          <p:attrName>ppt_y</p:attrName>
                                        </p:attrNameLst>
                                      </p:cBhvr>
                                    </p:anim>
                                    <p:animRot by="-480000">
                                      <p:cBhvr>
                                        <p:cTn id="24" dur="250" autoRev="1" fill="hold">
                                          <p:stCondLst>
                                            <p:cond delay="0"/>
                                          </p:stCondLst>
                                        </p:cTn>
                                        <p:tgtEl>
                                          <p:spTgt spid="3">
                                            <p:txEl>
                                              <p:pRg st="0" end="0"/>
                                            </p:txEl>
                                          </p:spTgt>
                                        </p:tgtEl>
                                        <p:attrNameLst>
                                          <p:attrName>r</p:attrName>
                                        </p:attrNameLst>
                                      </p:cBhvr>
                                    </p:animRot>
                                  </p:childTnLst>
                                </p:cTn>
                              </p:par>
                            </p:childTnLst>
                          </p:cTn>
                        </p:par>
                        <p:par>
                          <p:cTn id="25" fill="hold">
                            <p:stCondLst>
                              <p:cond delay="5540"/>
                            </p:stCondLst>
                            <p:childTnLst>
                              <p:par>
                                <p:cTn id="26" presetID="36" presetClass="emph" presetSubtype="0" fill="hold" grpId="1" nodeType="afterEffect">
                                  <p:stCondLst>
                                    <p:cond delay="0"/>
                                  </p:stCondLst>
                                  <p:iterate type="lt">
                                    <p:tmPct val="10000"/>
                                  </p:iterate>
                                  <p:childTnLst>
                                    <p:animScale>
                                      <p:cBhvr>
                                        <p:cTn id="27" dur="250" autoRev="1" fill="hold">
                                          <p:stCondLst>
                                            <p:cond delay="0"/>
                                          </p:stCondLst>
                                        </p:cTn>
                                        <p:tgtEl>
                                          <p:spTgt spid="3">
                                            <p:txEl>
                                              <p:pRg st="1" end="1"/>
                                            </p:txEl>
                                          </p:spTgt>
                                        </p:tgtEl>
                                      </p:cBhvr>
                                      <p:to x="80000" y="100000"/>
                                    </p:animScale>
                                    <p:anim by="(#ppt_w*0.10)" calcmode="lin" valueType="num">
                                      <p:cBhvr>
                                        <p:cTn id="28" dur="250" autoRev="1" fill="hold">
                                          <p:stCondLst>
                                            <p:cond delay="0"/>
                                          </p:stCondLst>
                                        </p:cTn>
                                        <p:tgtEl>
                                          <p:spTgt spid="3">
                                            <p:txEl>
                                              <p:pRg st="1" end="1"/>
                                            </p:txEl>
                                          </p:spTgt>
                                        </p:tgtEl>
                                        <p:attrNameLst>
                                          <p:attrName>ppt_x</p:attrName>
                                        </p:attrNameLst>
                                      </p:cBhvr>
                                    </p:anim>
                                    <p:anim by="(-#ppt_w*0.10)" calcmode="lin" valueType="num">
                                      <p:cBhvr>
                                        <p:cTn id="29" dur="250" autoRev="1" fill="hold">
                                          <p:stCondLst>
                                            <p:cond delay="0"/>
                                          </p:stCondLst>
                                        </p:cTn>
                                        <p:tgtEl>
                                          <p:spTgt spid="3">
                                            <p:txEl>
                                              <p:pRg st="1" end="1"/>
                                            </p:txEl>
                                          </p:spTgt>
                                        </p:tgtEl>
                                        <p:attrNameLst>
                                          <p:attrName>ppt_y</p:attrName>
                                        </p:attrNameLst>
                                      </p:cBhvr>
                                    </p:anim>
                                    <p:animRot by="-480000">
                                      <p:cBhvr>
                                        <p:cTn id="30" dur="250" autoRev="1" fill="hold">
                                          <p:stCondLst>
                                            <p:cond delay="0"/>
                                          </p:stCondLst>
                                        </p:cTn>
                                        <p:tgtEl>
                                          <p:spTgt spid="3">
                                            <p:txEl>
                                              <p:pRg st="1" end="1"/>
                                            </p:txEl>
                                          </p:spTgt>
                                        </p:tgtEl>
                                        <p:attrNameLst>
                                          <p:attrName>r</p:attrName>
                                        </p:attrNameLst>
                                      </p:cBhvr>
                                    </p:animRot>
                                  </p:childTnLst>
                                </p:cTn>
                              </p:par>
                            </p:childTnLst>
                          </p:cTn>
                        </p:par>
                        <p:par>
                          <p:cTn id="31" fill="hold">
                            <p:stCondLst>
                              <p:cond delay="87940"/>
                            </p:stCondLst>
                            <p:childTnLst>
                              <p:par>
                                <p:cTn id="32" presetID="31" presetClass="exit" presetSubtype="0" fill="hold" grpId="2" nodeType="afterEffect">
                                  <p:stCondLst>
                                    <p:cond delay="0"/>
                                  </p:stCondLst>
                                  <p:iterate type="lt">
                                    <p:tmPct val="5000"/>
                                  </p:iterate>
                                  <p:childTnLst>
                                    <p:anim calcmode="lin" valueType="num">
                                      <p:cBhvr>
                                        <p:cTn id="33" dur="1000"/>
                                        <p:tgtEl>
                                          <p:spTgt spid="2"/>
                                        </p:tgtEl>
                                        <p:attrNameLst>
                                          <p:attrName>ppt_w</p:attrName>
                                        </p:attrNameLst>
                                      </p:cBhvr>
                                      <p:tavLst>
                                        <p:tav tm="0">
                                          <p:val>
                                            <p:strVal val="ppt_w"/>
                                          </p:val>
                                        </p:tav>
                                        <p:tav tm="100000">
                                          <p:val>
                                            <p:fltVal val="0"/>
                                          </p:val>
                                        </p:tav>
                                      </p:tavLst>
                                    </p:anim>
                                    <p:anim calcmode="lin" valueType="num">
                                      <p:cBhvr>
                                        <p:cTn id="34" dur="1000"/>
                                        <p:tgtEl>
                                          <p:spTgt spid="2"/>
                                        </p:tgtEl>
                                        <p:attrNameLst>
                                          <p:attrName>ppt_h</p:attrName>
                                        </p:attrNameLst>
                                      </p:cBhvr>
                                      <p:tavLst>
                                        <p:tav tm="0">
                                          <p:val>
                                            <p:strVal val="ppt_h"/>
                                          </p:val>
                                        </p:tav>
                                        <p:tav tm="100000">
                                          <p:val>
                                            <p:fltVal val="0"/>
                                          </p:val>
                                        </p:tav>
                                      </p:tavLst>
                                    </p:anim>
                                    <p:anim calcmode="lin" valueType="num">
                                      <p:cBhvr>
                                        <p:cTn id="35" dur="1000"/>
                                        <p:tgtEl>
                                          <p:spTgt spid="2"/>
                                        </p:tgtEl>
                                        <p:attrNameLst>
                                          <p:attrName>style.rotation</p:attrName>
                                        </p:attrNameLst>
                                      </p:cBhvr>
                                      <p:tavLst>
                                        <p:tav tm="0">
                                          <p:val>
                                            <p:fltVal val="0"/>
                                          </p:val>
                                        </p:tav>
                                        <p:tav tm="100000">
                                          <p:val>
                                            <p:fltVal val="90"/>
                                          </p:val>
                                        </p:tav>
                                      </p:tavLst>
                                    </p:anim>
                                    <p:animEffect transition="out" filter="fade">
                                      <p:cBhvr>
                                        <p:cTn id="36" dur="1000"/>
                                        <p:tgtEl>
                                          <p:spTgt spid="2"/>
                                        </p:tgtEl>
                                      </p:cBhvr>
                                    </p:animEffect>
                                    <p:set>
                                      <p:cBhvr>
                                        <p:cTn id="37" dur="1" fill="hold">
                                          <p:stCondLst>
                                            <p:cond delay="999"/>
                                          </p:stCondLst>
                                        </p:cTn>
                                        <p:tgtEl>
                                          <p:spTgt spid="2"/>
                                        </p:tgtEl>
                                        <p:attrNameLst>
                                          <p:attrName>style.visibility</p:attrName>
                                        </p:attrNameLst>
                                      </p:cBhvr>
                                      <p:to>
                                        <p:strVal val="hidden"/>
                                      </p:to>
                                    </p:set>
                                  </p:childTnLst>
                                </p:cTn>
                              </p:par>
                              <p:par>
                                <p:cTn id="38" presetID="31" presetClass="exit" presetSubtype="0" fill="hold" grpId="2" nodeType="withEffect">
                                  <p:stCondLst>
                                    <p:cond delay="0"/>
                                  </p:stCondLst>
                                  <p:iterate type="lt">
                                    <p:tmPct val="5000"/>
                                  </p:iterate>
                                  <p:childTnLst>
                                    <p:anim calcmode="lin" valueType="num">
                                      <p:cBhvr>
                                        <p:cTn id="39" dur="500"/>
                                        <p:tgtEl>
                                          <p:spTgt spid="3">
                                            <p:txEl>
                                              <p:pRg st="0" end="0"/>
                                            </p:txEl>
                                          </p:spTgt>
                                        </p:tgtEl>
                                        <p:attrNameLst>
                                          <p:attrName>ppt_w</p:attrName>
                                        </p:attrNameLst>
                                      </p:cBhvr>
                                      <p:tavLst>
                                        <p:tav tm="0">
                                          <p:val>
                                            <p:strVal val="ppt_w"/>
                                          </p:val>
                                        </p:tav>
                                        <p:tav tm="100000">
                                          <p:val>
                                            <p:fltVal val="0"/>
                                          </p:val>
                                        </p:tav>
                                      </p:tavLst>
                                    </p:anim>
                                    <p:anim calcmode="lin" valueType="num">
                                      <p:cBhvr>
                                        <p:cTn id="40" dur="500"/>
                                        <p:tgtEl>
                                          <p:spTgt spid="3">
                                            <p:txEl>
                                              <p:pRg st="0" end="0"/>
                                            </p:txEl>
                                          </p:spTgt>
                                        </p:tgtEl>
                                        <p:attrNameLst>
                                          <p:attrName>ppt_h</p:attrName>
                                        </p:attrNameLst>
                                      </p:cBhvr>
                                      <p:tavLst>
                                        <p:tav tm="0">
                                          <p:val>
                                            <p:strVal val="ppt_h"/>
                                          </p:val>
                                        </p:tav>
                                        <p:tav tm="100000">
                                          <p:val>
                                            <p:fltVal val="0"/>
                                          </p:val>
                                        </p:tav>
                                      </p:tavLst>
                                    </p:anim>
                                    <p:anim calcmode="lin" valueType="num">
                                      <p:cBhvr>
                                        <p:cTn id="41" dur="500"/>
                                        <p:tgtEl>
                                          <p:spTgt spid="3">
                                            <p:txEl>
                                              <p:pRg st="0" end="0"/>
                                            </p:txEl>
                                          </p:spTgt>
                                        </p:tgtEl>
                                        <p:attrNameLst>
                                          <p:attrName>style.rotation</p:attrName>
                                        </p:attrNameLst>
                                      </p:cBhvr>
                                      <p:tavLst>
                                        <p:tav tm="0">
                                          <p:val>
                                            <p:fltVal val="0"/>
                                          </p:val>
                                        </p:tav>
                                        <p:tav tm="100000">
                                          <p:val>
                                            <p:fltVal val="90"/>
                                          </p:val>
                                        </p:tav>
                                      </p:tavLst>
                                    </p:anim>
                                    <p:animEffect transition="out" filter="fade">
                                      <p:cBhvr>
                                        <p:cTn id="42" dur="500"/>
                                        <p:tgtEl>
                                          <p:spTgt spid="3">
                                            <p:txEl>
                                              <p:pRg st="0" end="0"/>
                                            </p:txEl>
                                          </p:spTgt>
                                        </p:tgtEl>
                                      </p:cBhvr>
                                    </p:animEffect>
                                    <p:set>
                                      <p:cBhvr>
                                        <p:cTn id="43" dur="1" fill="hold">
                                          <p:stCondLst>
                                            <p:cond delay="499"/>
                                          </p:stCondLst>
                                        </p:cTn>
                                        <p:tgtEl>
                                          <p:spTgt spid="3">
                                            <p:txEl>
                                              <p:pRg st="0" end="0"/>
                                            </p:txEl>
                                          </p:spTgt>
                                        </p:tgtEl>
                                        <p:attrNameLst>
                                          <p:attrName>style.visibility</p:attrName>
                                        </p:attrNameLst>
                                      </p:cBhvr>
                                      <p:to>
                                        <p:strVal val="hidden"/>
                                      </p:to>
                                    </p:set>
                                  </p:childTnLst>
                                </p:cTn>
                              </p:par>
                              <p:par>
                                <p:cTn id="44" presetID="31" presetClass="exit" presetSubtype="0" fill="hold" grpId="2" nodeType="withEffect">
                                  <p:stCondLst>
                                    <p:cond delay="0"/>
                                  </p:stCondLst>
                                  <p:iterate type="lt">
                                    <p:tmPct val="5000"/>
                                  </p:iterate>
                                  <p:childTnLst>
                                    <p:anim calcmode="lin" valueType="num">
                                      <p:cBhvr>
                                        <p:cTn id="45" dur="500"/>
                                        <p:tgtEl>
                                          <p:spTgt spid="3">
                                            <p:txEl>
                                              <p:pRg st="1" end="1"/>
                                            </p:txEl>
                                          </p:spTgt>
                                        </p:tgtEl>
                                        <p:attrNameLst>
                                          <p:attrName>ppt_w</p:attrName>
                                        </p:attrNameLst>
                                      </p:cBhvr>
                                      <p:tavLst>
                                        <p:tav tm="0">
                                          <p:val>
                                            <p:strVal val="ppt_w"/>
                                          </p:val>
                                        </p:tav>
                                        <p:tav tm="100000">
                                          <p:val>
                                            <p:fltVal val="0"/>
                                          </p:val>
                                        </p:tav>
                                      </p:tavLst>
                                    </p:anim>
                                    <p:anim calcmode="lin" valueType="num">
                                      <p:cBhvr>
                                        <p:cTn id="46" dur="500"/>
                                        <p:tgtEl>
                                          <p:spTgt spid="3">
                                            <p:txEl>
                                              <p:pRg st="1" end="1"/>
                                            </p:txEl>
                                          </p:spTgt>
                                        </p:tgtEl>
                                        <p:attrNameLst>
                                          <p:attrName>ppt_h</p:attrName>
                                        </p:attrNameLst>
                                      </p:cBhvr>
                                      <p:tavLst>
                                        <p:tav tm="0">
                                          <p:val>
                                            <p:strVal val="ppt_h"/>
                                          </p:val>
                                        </p:tav>
                                        <p:tav tm="100000">
                                          <p:val>
                                            <p:fltVal val="0"/>
                                          </p:val>
                                        </p:tav>
                                      </p:tavLst>
                                    </p:anim>
                                    <p:anim calcmode="lin" valueType="num">
                                      <p:cBhvr>
                                        <p:cTn id="47" dur="500"/>
                                        <p:tgtEl>
                                          <p:spTgt spid="3">
                                            <p:txEl>
                                              <p:pRg st="1" end="1"/>
                                            </p:txEl>
                                          </p:spTgt>
                                        </p:tgtEl>
                                        <p:attrNameLst>
                                          <p:attrName>style.rotation</p:attrName>
                                        </p:attrNameLst>
                                      </p:cBhvr>
                                      <p:tavLst>
                                        <p:tav tm="0">
                                          <p:val>
                                            <p:fltVal val="0"/>
                                          </p:val>
                                        </p:tav>
                                        <p:tav tm="100000">
                                          <p:val>
                                            <p:fltVal val="90"/>
                                          </p:val>
                                        </p:tav>
                                      </p:tavLst>
                                    </p:anim>
                                    <p:animEffect transition="out" filter="fade">
                                      <p:cBhvr>
                                        <p:cTn id="48" dur="500"/>
                                        <p:tgtEl>
                                          <p:spTgt spid="3">
                                            <p:txEl>
                                              <p:pRg st="1" end="1"/>
                                            </p:txEl>
                                          </p:spTgt>
                                        </p:tgtEl>
                                      </p:cBhvr>
                                    </p:animEffect>
                                    <p:set>
                                      <p:cBhvr>
                                        <p:cTn id="49"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P spid="3" grpId="0" build="p"/>
      <p:bldP spid="3" grpId="1" build="p"/>
      <p:bldP spid="3" grpId="2"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285728"/>
            <a:ext cx="8686800" cy="1143000"/>
          </a:xfrm>
        </p:spPr>
        <p:txBody>
          <a:bodyP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Список использованной литературы:</a:t>
            </a:r>
            <a:endParaRPr lang="ru-RU" sz="3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Содержимое 2"/>
          <p:cNvSpPr>
            <a:spLocks noGrp="1"/>
          </p:cNvSpPr>
          <p:nvPr>
            <p:ph idx="1"/>
          </p:nvPr>
        </p:nvSpPr>
        <p:spPr/>
        <p:txBody>
          <a:bodyPr/>
          <a:lstStyle/>
          <a:p>
            <a:pPr marL="514350" indent="-514350">
              <a:buFont typeface="+mj-lt"/>
              <a:buAutoNum type="arabicPeriod"/>
            </a:pPr>
            <a:r>
              <a:rPr lang="ru-RU" dirty="0" smtClean="0"/>
              <a:t>Э. Гроссе, Х. </a:t>
            </a:r>
            <a:r>
              <a:rPr lang="ru-RU" dirty="0" err="1" smtClean="0"/>
              <a:t>Вайсмантель</a:t>
            </a:r>
            <a:r>
              <a:rPr lang="ru-RU" dirty="0" smtClean="0"/>
              <a:t>. Химия для любознательных. 1987 г.</a:t>
            </a:r>
          </a:p>
          <a:p>
            <a:pPr marL="514350" indent="-514350">
              <a:buFont typeface="+mj-lt"/>
              <a:buAutoNum type="arabicPeriod"/>
            </a:pPr>
            <a:r>
              <a:rPr lang="ru-RU" dirty="0" smtClean="0"/>
              <a:t>В.Г. Жиряков. Органическая химия. 6-е изд., М. : «Химия», 1987 г.</a:t>
            </a:r>
          </a:p>
          <a:p>
            <a:pPr marL="514350" indent="-514350">
              <a:buFont typeface="+mj-lt"/>
              <a:buAutoNum type="arabicPeriod"/>
            </a:pPr>
            <a:r>
              <a:rPr lang="ru-RU" dirty="0" smtClean="0"/>
              <a:t>Кукин Г.Н., Соловьев А.Н. </a:t>
            </a:r>
            <a:r>
              <a:rPr lang="ru-RU" dirty="0" err="1" smtClean="0"/>
              <a:t>Тестильное</a:t>
            </a:r>
            <a:r>
              <a:rPr lang="ru-RU" dirty="0" smtClean="0"/>
              <a:t> материаловедение.</a:t>
            </a:r>
          </a:p>
          <a:p>
            <a:pPr marL="514350" indent="-514350">
              <a:buFont typeface="+mj-lt"/>
              <a:buAutoNum type="arabicPeriod"/>
            </a:pPr>
            <a:r>
              <a:rPr lang="ru-RU" dirty="0" smtClean="0"/>
              <a:t>Энциклопедия</a:t>
            </a:r>
            <a:endParaRPr lang="ru-RU"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par>
                          <p:cTn id="11" fill="hold">
                            <p:stCondLst>
                              <p:cond delay="2000"/>
                            </p:stCondLst>
                            <p:childTnLst>
                              <p:par>
                                <p:cTn id="12" presetID="29" presetClass="entr" presetSubtype="0" fill="hold" nodeType="afterEffect">
                                  <p:stCondLst>
                                    <p:cond delay="0"/>
                                  </p:stCondLst>
                                  <p:iterate type="lt">
                                    <p:tmPct val="0"/>
                                  </p:iterate>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0" end="0"/>
                                            </p:txEl>
                                          </p:spTgt>
                                        </p:tgtEl>
                                      </p:cBhvr>
                                    </p:animEffect>
                                  </p:childTnLst>
                                </p:cTn>
                              </p:par>
                            </p:childTnLst>
                          </p:cTn>
                        </p:par>
                        <p:par>
                          <p:cTn id="17" fill="hold">
                            <p:stCondLst>
                              <p:cond delay="3000"/>
                            </p:stCondLst>
                            <p:childTnLst>
                              <p:par>
                                <p:cTn id="18" presetID="29" presetClass="entr" presetSubtype="0" fill="hold" nodeType="afterEffect">
                                  <p:stCondLst>
                                    <p:cond delay="0"/>
                                  </p:stCondLst>
                                  <p:iterate type="lt">
                                    <p:tmPct val="0"/>
                                  </p:iterate>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2" dur="1000"/>
                                        <p:tgtEl>
                                          <p:spTgt spid="3">
                                            <p:txEl>
                                              <p:pRg st="1" end="1"/>
                                            </p:txEl>
                                          </p:spTgt>
                                        </p:tgtEl>
                                      </p:cBhvr>
                                    </p:animEffect>
                                  </p:childTnLst>
                                </p:cTn>
                              </p:par>
                            </p:childTnLst>
                          </p:cTn>
                        </p:par>
                        <p:par>
                          <p:cTn id="23" fill="hold">
                            <p:stCondLst>
                              <p:cond delay="4000"/>
                            </p:stCondLst>
                            <p:childTnLst>
                              <p:par>
                                <p:cTn id="24" presetID="29" presetClass="entr" presetSubtype="0" fill="hold" nodeType="afterEffect">
                                  <p:stCondLst>
                                    <p:cond delay="0"/>
                                  </p:stCondLst>
                                  <p:iterate type="lt">
                                    <p:tmPct val="0"/>
                                  </p:iterate>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7"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8" dur="1000"/>
                                        <p:tgtEl>
                                          <p:spTgt spid="3">
                                            <p:txEl>
                                              <p:pRg st="2" end="2"/>
                                            </p:txEl>
                                          </p:spTgt>
                                        </p:tgtEl>
                                      </p:cBhvr>
                                    </p:animEffect>
                                  </p:childTnLst>
                                </p:cTn>
                              </p:par>
                            </p:childTnLst>
                          </p:cTn>
                        </p:par>
                        <p:par>
                          <p:cTn id="29" fill="hold">
                            <p:stCondLst>
                              <p:cond delay="5000"/>
                            </p:stCondLst>
                            <p:childTnLst>
                              <p:par>
                                <p:cTn id="30" presetID="29" presetClass="entr" presetSubtype="0" fill="hold" nodeType="afterEffect">
                                  <p:stCondLst>
                                    <p:cond delay="0"/>
                                  </p:stCondLst>
                                  <p:iterate type="lt">
                                    <p:tmPct val="0"/>
                                  </p:iterate>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p:cTn id="32"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4" dur="1000"/>
                                        <p:tgtEl>
                                          <p:spTgt spid="3">
                                            <p:txEl>
                                              <p:pRg st="3" end="3"/>
                                            </p:txEl>
                                          </p:spTgt>
                                        </p:tgtEl>
                                      </p:cBhvr>
                                    </p:animEffect>
                                  </p:childTnLst>
                                </p:cTn>
                              </p:par>
                            </p:childTnLst>
                          </p:cTn>
                        </p:par>
                        <p:par>
                          <p:cTn id="35" fill="hold">
                            <p:stCondLst>
                              <p:cond delay="6000"/>
                            </p:stCondLst>
                            <p:childTnLst>
                              <p:par>
                                <p:cTn id="36" presetID="25" presetClass="exit" presetSubtype="0" fill="hold" grpId="1" nodeType="afterEffect">
                                  <p:stCondLst>
                                    <p:cond delay="0"/>
                                  </p:stCondLst>
                                  <p:childTnLst>
                                    <p:animEffect transition="out" filter="fade">
                                      <p:cBhvr>
                                        <p:cTn id="37" dur="1000" accel="50000">
                                          <p:stCondLst>
                                            <p:cond delay="0"/>
                                          </p:stCondLst>
                                        </p:cTn>
                                        <p:tgtEl>
                                          <p:spTgt spid="2"/>
                                        </p:tgtEl>
                                      </p:cBhvr>
                                    </p:animEffect>
                                    <p:anim calcmode="lin" valueType="num">
                                      <p:cBhvr>
                                        <p:cTn id="38" dur="500" accel="50000">
                                          <p:stCondLst>
                                            <p:cond delay="0"/>
                                          </p:stCondLst>
                                        </p:cTn>
                                        <p:tgtEl>
                                          <p:spTgt spid="2"/>
                                        </p:tgtEl>
                                        <p:attrNameLst>
                                          <p:attrName>ppt_y</p:attrName>
                                        </p:attrNameLst>
                                      </p:cBhvr>
                                      <p:tavLst>
                                        <p:tav tm="0">
                                          <p:val>
                                            <p:strVal val="ppt_y"/>
                                          </p:val>
                                        </p:tav>
                                        <p:tav tm="100000">
                                          <p:val>
                                            <p:strVal val="ppt_y+.1"/>
                                          </p:val>
                                        </p:tav>
                                      </p:tavLst>
                                    </p:anim>
                                    <p:anim calcmode="lin" valueType="num">
                                      <p:cBhvr>
                                        <p:cTn id="39" dur="500" decel="50000">
                                          <p:stCondLst>
                                            <p:cond delay="500"/>
                                          </p:stCondLst>
                                        </p:cTn>
                                        <p:tgtEl>
                                          <p:spTgt spid="2"/>
                                        </p:tgtEl>
                                        <p:attrNameLst>
                                          <p:attrName>ppt_y</p:attrName>
                                        </p:attrNameLst>
                                      </p:cBhvr>
                                      <p:tavLst>
                                        <p:tav tm="0">
                                          <p:val>
                                            <p:strVal val="ppt_y"/>
                                          </p:val>
                                        </p:tav>
                                        <p:tav tm="100000">
                                          <p:val>
                                            <p:strVal val="ppt_y-.1"/>
                                          </p:val>
                                        </p:tav>
                                      </p:tavLst>
                                    </p:anim>
                                    <p:anim calcmode="lin" valueType="num">
                                      <p:cBhvr>
                                        <p:cTn id="40" dur="500" accel="50000">
                                          <p:stCondLst>
                                            <p:cond delay="500"/>
                                          </p:stCondLst>
                                        </p:cTn>
                                        <p:tgtEl>
                                          <p:spTgt spid="2"/>
                                        </p:tgtEl>
                                        <p:attrNameLst>
                                          <p:attrName>ppt_x</p:attrName>
                                        </p:attrNameLst>
                                      </p:cBhvr>
                                      <p:tavLst>
                                        <p:tav tm="0">
                                          <p:val>
                                            <p:strVal val="ppt_x"/>
                                          </p:val>
                                        </p:tav>
                                        <p:tav tm="100000">
                                          <p:val>
                                            <p:strVal val="ppt_x+.4"/>
                                          </p:val>
                                        </p:tav>
                                      </p:tavLst>
                                    </p:anim>
                                    <p:anim calcmode="lin" valueType="num">
                                      <p:cBhvr>
                                        <p:cTn id="41" dur="1000"/>
                                        <p:tgtEl>
                                          <p:spTgt spid="2"/>
                                        </p:tgtEl>
                                        <p:attrNameLst>
                                          <p:attrName>ppt_h</p:attrName>
                                        </p:attrNameLst>
                                      </p:cBhvr>
                                      <p:tavLst>
                                        <p:tav tm="0">
                                          <p:val>
                                            <p:strVal val="ppt_h"/>
                                          </p:val>
                                        </p:tav>
                                        <p:tav tm="100000">
                                          <p:val>
                                            <p:strVal val="ppt_h"/>
                                          </p:val>
                                        </p:tav>
                                      </p:tavLst>
                                    </p:anim>
                                    <p:anim calcmode="lin" valueType="num">
                                      <p:cBhvr>
                                        <p:cTn id="42" dur="500" accel="50000">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43" dur="500" decel="50000">
                                          <p:stCondLst>
                                            <p:cond delay="500"/>
                                          </p:stCondLst>
                                        </p:cTn>
                                        <p:tgtEl>
                                          <p:spTgt spid="2"/>
                                        </p:tgtEl>
                                        <p:attrNameLst>
                                          <p:attrName>ppt_w</p:attrName>
                                        </p:attrNameLst>
                                      </p:cBhvr>
                                      <p:tavLst>
                                        <p:tav tm="0">
                                          <p:val>
                                            <p:strVal val="ppt_w"/>
                                          </p:val>
                                        </p:tav>
                                        <p:tav tm="100000">
                                          <p:val>
                                            <p:strVal val="ppt_w/.05"/>
                                          </p:val>
                                        </p:tav>
                                      </p:tavLst>
                                    </p:anim>
                                    <p:anim calcmode="lin" valueType="num">
                                      <p:cBhvr>
                                        <p:cTn id="44" dur="500" accel="50000">
                                          <p:stCondLst>
                                            <p:cond delay="500"/>
                                          </p:stCondLst>
                                        </p:cTn>
                                        <p:tgtEl>
                                          <p:spTgt spid="2"/>
                                        </p:tgtEl>
                                        <p:attrNameLst>
                                          <p:attrName>style.rotation</p:attrName>
                                        </p:attrNameLst>
                                      </p:cBhvr>
                                      <p:tavLst>
                                        <p:tav tm="0">
                                          <p:val>
                                            <p:fltVal val="0"/>
                                          </p:val>
                                        </p:tav>
                                        <p:tav tm="100000">
                                          <p:val>
                                            <p:fltVal val="-90"/>
                                          </p:val>
                                        </p:tav>
                                      </p:tavLst>
                                    </p:anim>
                                    <p:set>
                                      <p:cBhvr>
                                        <p:cTn id="45" dur="1" fill="hold">
                                          <p:stCondLst>
                                            <p:cond delay="999"/>
                                          </p:stCondLst>
                                        </p:cTn>
                                        <p:tgtEl>
                                          <p:spTgt spid="2"/>
                                        </p:tgtEl>
                                        <p:attrNameLst>
                                          <p:attrName>style.visibility</p:attrName>
                                        </p:attrNameLst>
                                      </p:cBhvr>
                                      <p:to>
                                        <p:strVal val="hidden"/>
                                      </p:to>
                                    </p:set>
                                  </p:childTnLst>
                                </p:cTn>
                              </p:par>
                            </p:childTnLst>
                          </p:cTn>
                        </p:par>
                        <p:par>
                          <p:cTn id="46" fill="hold">
                            <p:stCondLst>
                              <p:cond delay="7000"/>
                            </p:stCondLst>
                            <p:childTnLst>
                              <p:par>
                                <p:cTn id="47" presetID="41" presetClass="exit" presetSubtype="0" fill="hold" nodeType="afterEffect">
                                  <p:stCondLst>
                                    <p:cond delay="0"/>
                                  </p:stCondLst>
                                  <p:iterate type="lt">
                                    <p:tmPct val="10000"/>
                                  </p:iterate>
                                  <p:childTnLst>
                                    <p:anim calcmode="lin" valueType="num">
                                      <p:cBhvr>
                                        <p:cTn id="48" dur="500"/>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49" dur="500"/>
                                        <p:tgtEl>
                                          <p:spTgt spid="3">
                                            <p:txEl>
                                              <p:pRg st="0" end="0"/>
                                            </p:txEl>
                                          </p:spTgt>
                                        </p:tgtEl>
                                        <p:attrNameLst>
                                          <p:attrName>ppt_y</p:attrName>
                                        </p:attrNameLst>
                                      </p:cBhvr>
                                      <p:tavLst>
                                        <p:tav tm="0">
                                          <p:val>
                                            <p:strVal val="ppt_y"/>
                                          </p:val>
                                        </p:tav>
                                        <p:tav tm="100000">
                                          <p:val>
                                            <p:strVal val="ppt_y"/>
                                          </p:val>
                                        </p:tav>
                                      </p:tavLst>
                                    </p:anim>
                                    <p:anim calcmode="lin" valueType="num">
                                      <p:cBhvr>
                                        <p:cTn id="50" dur="500"/>
                                        <p:tgtEl>
                                          <p:spTgt spid="3">
                                            <p:txEl>
                                              <p:pRg st="0" end="0"/>
                                            </p:txEl>
                                          </p:spTgt>
                                        </p:tgtEl>
                                        <p:attrNameLst>
                                          <p:attrName>ppt_h</p:attrName>
                                        </p:attrNameLst>
                                      </p:cBhvr>
                                      <p:tavLst>
                                        <p:tav tm="0">
                                          <p:val>
                                            <p:strVal val="ppt_h"/>
                                          </p:val>
                                        </p:tav>
                                        <p:tav tm="50000">
                                          <p:val>
                                            <p:strVal val="ppt_h+.01"/>
                                          </p:val>
                                        </p:tav>
                                        <p:tav tm="100000">
                                          <p:val>
                                            <p:strVal val="ppt_h/10"/>
                                          </p:val>
                                        </p:tav>
                                      </p:tavLst>
                                    </p:anim>
                                    <p:anim calcmode="lin" valueType="num">
                                      <p:cBhvr>
                                        <p:cTn id="51" dur="500"/>
                                        <p:tgtEl>
                                          <p:spTgt spid="3">
                                            <p:txEl>
                                              <p:pRg st="0" end="0"/>
                                            </p:txEl>
                                          </p:spTgt>
                                        </p:tgtEl>
                                        <p:attrNameLst>
                                          <p:attrName>ppt_w</p:attrName>
                                        </p:attrNameLst>
                                      </p:cBhvr>
                                      <p:tavLst>
                                        <p:tav tm="0">
                                          <p:val>
                                            <p:strVal val="ppt_w"/>
                                          </p:val>
                                        </p:tav>
                                        <p:tav tm="50000">
                                          <p:val>
                                            <p:strVal val="ppt_w+.01"/>
                                          </p:val>
                                        </p:tav>
                                        <p:tav tm="100000">
                                          <p:val>
                                            <p:strVal val="ppt_w/10"/>
                                          </p:val>
                                        </p:tav>
                                      </p:tavLst>
                                    </p:anim>
                                    <p:animEffect transition="out" filter="fade">
                                      <p:cBhvr>
                                        <p:cTn id="52" dur="500" tmFilter="0,0; .5, 0; 1, 1"/>
                                        <p:tgtEl>
                                          <p:spTgt spid="3">
                                            <p:txEl>
                                              <p:pRg st="0" end="0"/>
                                            </p:txEl>
                                          </p:spTgt>
                                        </p:tgtEl>
                                      </p:cBhvr>
                                    </p:animEffect>
                                    <p:set>
                                      <p:cBhvr>
                                        <p:cTn id="53" dur="1" fill="hold">
                                          <p:stCondLst>
                                            <p:cond delay="499"/>
                                          </p:stCondLst>
                                        </p:cTn>
                                        <p:tgtEl>
                                          <p:spTgt spid="3">
                                            <p:txEl>
                                              <p:pRg st="0" end="0"/>
                                            </p:txEl>
                                          </p:spTgt>
                                        </p:tgtEl>
                                        <p:attrNameLst>
                                          <p:attrName>style.visibility</p:attrName>
                                        </p:attrNameLst>
                                      </p:cBhvr>
                                      <p:to>
                                        <p:strVal val="hidden"/>
                                      </p:to>
                                    </p:set>
                                  </p:childTnLst>
                                </p:cTn>
                              </p:par>
                            </p:childTnLst>
                          </p:cTn>
                        </p:par>
                        <p:par>
                          <p:cTn id="54" fill="hold">
                            <p:stCondLst>
                              <p:cond delay="10050"/>
                            </p:stCondLst>
                            <p:childTnLst>
                              <p:par>
                                <p:cTn id="55" presetID="41" presetClass="exit" presetSubtype="0" fill="hold" nodeType="afterEffect">
                                  <p:stCondLst>
                                    <p:cond delay="0"/>
                                  </p:stCondLst>
                                  <p:iterate type="lt">
                                    <p:tmPct val="10000"/>
                                  </p:iterate>
                                  <p:childTnLst>
                                    <p:anim calcmode="lin" valueType="num">
                                      <p:cBhvr>
                                        <p:cTn id="56" dur="500"/>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57" dur="500"/>
                                        <p:tgtEl>
                                          <p:spTgt spid="3">
                                            <p:txEl>
                                              <p:pRg st="1" end="1"/>
                                            </p:txEl>
                                          </p:spTgt>
                                        </p:tgtEl>
                                        <p:attrNameLst>
                                          <p:attrName>ppt_y</p:attrName>
                                        </p:attrNameLst>
                                      </p:cBhvr>
                                      <p:tavLst>
                                        <p:tav tm="0">
                                          <p:val>
                                            <p:strVal val="ppt_y"/>
                                          </p:val>
                                        </p:tav>
                                        <p:tav tm="100000">
                                          <p:val>
                                            <p:strVal val="ppt_y"/>
                                          </p:val>
                                        </p:tav>
                                      </p:tavLst>
                                    </p:anim>
                                    <p:anim calcmode="lin" valueType="num">
                                      <p:cBhvr>
                                        <p:cTn id="58" dur="500"/>
                                        <p:tgtEl>
                                          <p:spTgt spid="3">
                                            <p:txEl>
                                              <p:pRg st="1" end="1"/>
                                            </p:txEl>
                                          </p:spTgt>
                                        </p:tgtEl>
                                        <p:attrNameLst>
                                          <p:attrName>ppt_h</p:attrName>
                                        </p:attrNameLst>
                                      </p:cBhvr>
                                      <p:tavLst>
                                        <p:tav tm="0">
                                          <p:val>
                                            <p:strVal val="ppt_h"/>
                                          </p:val>
                                        </p:tav>
                                        <p:tav tm="50000">
                                          <p:val>
                                            <p:strVal val="ppt_h+.01"/>
                                          </p:val>
                                        </p:tav>
                                        <p:tav tm="100000">
                                          <p:val>
                                            <p:strVal val="ppt_h/10"/>
                                          </p:val>
                                        </p:tav>
                                      </p:tavLst>
                                    </p:anim>
                                    <p:anim calcmode="lin" valueType="num">
                                      <p:cBhvr>
                                        <p:cTn id="59" dur="500"/>
                                        <p:tgtEl>
                                          <p:spTgt spid="3">
                                            <p:txEl>
                                              <p:pRg st="1" end="1"/>
                                            </p:txEl>
                                          </p:spTgt>
                                        </p:tgtEl>
                                        <p:attrNameLst>
                                          <p:attrName>ppt_w</p:attrName>
                                        </p:attrNameLst>
                                      </p:cBhvr>
                                      <p:tavLst>
                                        <p:tav tm="0">
                                          <p:val>
                                            <p:strVal val="ppt_w"/>
                                          </p:val>
                                        </p:tav>
                                        <p:tav tm="50000">
                                          <p:val>
                                            <p:strVal val="ppt_w+.01"/>
                                          </p:val>
                                        </p:tav>
                                        <p:tav tm="100000">
                                          <p:val>
                                            <p:strVal val="ppt_w/10"/>
                                          </p:val>
                                        </p:tav>
                                      </p:tavLst>
                                    </p:anim>
                                    <p:animEffect transition="out" filter="fade">
                                      <p:cBhvr>
                                        <p:cTn id="60" dur="500" tmFilter="0,0; .5, 0; 1, 1"/>
                                        <p:tgtEl>
                                          <p:spTgt spid="3">
                                            <p:txEl>
                                              <p:pRg st="1" end="1"/>
                                            </p:txEl>
                                          </p:spTgt>
                                        </p:tgtEl>
                                      </p:cBhvr>
                                    </p:animEffect>
                                    <p:set>
                                      <p:cBhvr>
                                        <p:cTn id="61" dur="1" fill="hold">
                                          <p:stCondLst>
                                            <p:cond delay="499"/>
                                          </p:stCondLst>
                                        </p:cTn>
                                        <p:tgtEl>
                                          <p:spTgt spid="3">
                                            <p:txEl>
                                              <p:pRg st="1" end="1"/>
                                            </p:txEl>
                                          </p:spTgt>
                                        </p:tgtEl>
                                        <p:attrNameLst>
                                          <p:attrName>style.visibility</p:attrName>
                                        </p:attrNameLst>
                                      </p:cBhvr>
                                      <p:to>
                                        <p:strVal val="hidden"/>
                                      </p:to>
                                    </p:set>
                                  </p:childTnLst>
                                </p:cTn>
                              </p:par>
                            </p:childTnLst>
                          </p:cTn>
                        </p:par>
                        <p:par>
                          <p:cTn id="62" fill="hold">
                            <p:stCondLst>
                              <p:cond delay="13250"/>
                            </p:stCondLst>
                            <p:childTnLst>
                              <p:par>
                                <p:cTn id="63" presetID="41" presetClass="exit" presetSubtype="0" fill="hold" nodeType="afterEffect">
                                  <p:stCondLst>
                                    <p:cond delay="0"/>
                                  </p:stCondLst>
                                  <p:iterate type="lt">
                                    <p:tmPct val="10000"/>
                                  </p:iterate>
                                  <p:childTnLst>
                                    <p:anim calcmode="lin" valueType="num">
                                      <p:cBhvr>
                                        <p:cTn id="64" dur="500"/>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65" dur="500"/>
                                        <p:tgtEl>
                                          <p:spTgt spid="3">
                                            <p:txEl>
                                              <p:pRg st="2" end="2"/>
                                            </p:txEl>
                                          </p:spTgt>
                                        </p:tgtEl>
                                        <p:attrNameLst>
                                          <p:attrName>ppt_y</p:attrName>
                                        </p:attrNameLst>
                                      </p:cBhvr>
                                      <p:tavLst>
                                        <p:tav tm="0">
                                          <p:val>
                                            <p:strVal val="ppt_y"/>
                                          </p:val>
                                        </p:tav>
                                        <p:tav tm="100000">
                                          <p:val>
                                            <p:strVal val="ppt_y"/>
                                          </p:val>
                                        </p:tav>
                                      </p:tavLst>
                                    </p:anim>
                                    <p:anim calcmode="lin" valueType="num">
                                      <p:cBhvr>
                                        <p:cTn id="66" dur="500"/>
                                        <p:tgtEl>
                                          <p:spTgt spid="3">
                                            <p:txEl>
                                              <p:pRg st="2" end="2"/>
                                            </p:txEl>
                                          </p:spTgt>
                                        </p:tgtEl>
                                        <p:attrNameLst>
                                          <p:attrName>ppt_h</p:attrName>
                                        </p:attrNameLst>
                                      </p:cBhvr>
                                      <p:tavLst>
                                        <p:tav tm="0">
                                          <p:val>
                                            <p:strVal val="ppt_h"/>
                                          </p:val>
                                        </p:tav>
                                        <p:tav tm="50000">
                                          <p:val>
                                            <p:strVal val="ppt_h+.01"/>
                                          </p:val>
                                        </p:tav>
                                        <p:tav tm="100000">
                                          <p:val>
                                            <p:strVal val="ppt_h/10"/>
                                          </p:val>
                                        </p:tav>
                                      </p:tavLst>
                                    </p:anim>
                                    <p:anim calcmode="lin" valueType="num">
                                      <p:cBhvr>
                                        <p:cTn id="67" dur="500"/>
                                        <p:tgtEl>
                                          <p:spTgt spid="3">
                                            <p:txEl>
                                              <p:pRg st="2" end="2"/>
                                            </p:txEl>
                                          </p:spTgt>
                                        </p:tgtEl>
                                        <p:attrNameLst>
                                          <p:attrName>ppt_w</p:attrName>
                                        </p:attrNameLst>
                                      </p:cBhvr>
                                      <p:tavLst>
                                        <p:tav tm="0">
                                          <p:val>
                                            <p:strVal val="ppt_w"/>
                                          </p:val>
                                        </p:tav>
                                        <p:tav tm="50000">
                                          <p:val>
                                            <p:strVal val="ppt_w+.01"/>
                                          </p:val>
                                        </p:tav>
                                        <p:tav tm="100000">
                                          <p:val>
                                            <p:strVal val="ppt_w/10"/>
                                          </p:val>
                                        </p:tav>
                                      </p:tavLst>
                                    </p:anim>
                                    <p:animEffect transition="out" filter="fade">
                                      <p:cBhvr>
                                        <p:cTn id="68" dur="500" tmFilter="0,0; .5, 0; 1, 1"/>
                                        <p:tgtEl>
                                          <p:spTgt spid="3">
                                            <p:txEl>
                                              <p:pRg st="2" end="2"/>
                                            </p:txEl>
                                          </p:spTgt>
                                        </p:tgtEl>
                                      </p:cBhvr>
                                    </p:animEffect>
                                    <p:set>
                                      <p:cBhvr>
                                        <p:cTn id="69" dur="1" fill="hold">
                                          <p:stCondLst>
                                            <p:cond delay="499"/>
                                          </p:stCondLst>
                                        </p:cTn>
                                        <p:tgtEl>
                                          <p:spTgt spid="3">
                                            <p:txEl>
                                              <p:pRg st="2" end="2"/>
                                            </p:txEl>
                                          </p:spTgt>
                                        </p:tgtEl>
                                        <p:attrNameLst>
                                          <p:attrName>style.visibility</p:attrName>
                                        </p:attrNameLst>
                                      </p:cBhvr>
                                      <p:to>
                                        <p:strVal val="hidden"/>
                                      </p:to>
                                    </p:set>
                                  </p:childTnLst>
                                </p:cTn>
                              </p:par>
                            </p:childTnLst>
                          </p:cTn>
                        </p:par>
                        <p:par>
                          <p:cTn id="70" fill="hold">
                            <p:stCondLst>
                              <p:cond delay="16150"/>
                            </p:stCondLst>
                            <p:childTnLst>
                              <p:par>
                                <p:cTn id="71" presetID="41" presetClass="exit" presetSubtype="0" fill="hold" nodeType="afterEffect">
                                  <p:stCondLst>
                                    <p:cond delay="0"/>
                                  </p:stCondLst>
                                  <p:iterate type="lt">
                                    <p:tmPct val="10000"/>
                                  </p:iterate>
                                  <p:childTnLst>
                                    <p:anim calcmode="lin" valueType="num">
                                      <p:cBhvr>
                                        <p:cTn id="72" dur="500"/>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73" dur="500"/>
                                        <p:tgtEl>
                                          <p:spTgt spid="3">
                                            <p:txEl>
                                              <p:pRg st="3" end="3"/>
                                            </p:txEl>
                                          </p:spTgt>
                                        </p:tgtEl>
                                        <p:attrNameLst>
                                          <p:attrName>ppt_y</p:attrName>
                                        </p:attrNameLst>
                                      </p:cBhvr>
                                      <p:tavLst>
                                        <p:tav tm="0">
                                          <p:val>
                                            <p:strVal val="ppt_y"/>
                                          </p:val>
                                        </p:tav>
                                        <p:tav tm="100000">
                                          <p:val>
                                            <p:strVal val="ppt_y"/>
                                          </p:val>
                                        </p:tav>
                                      </p:tavLst>
                                    </p:anim>
                                    <p:anim calcmode="lin" valueType="num">
                                      <p:cBhvr>
                                        <p:cTn id="74" dur="500"/>
                                        <p:tgtEl>
                                          <p:spTgt spid="3">
                                            <p:txEl>
                                              <p:pRg st="3" end="3"/>
                                            </p:txEl>
                                          </p:spTgt>
                                        </p:tgtEl>
                                        <p:attrNameLst>
                                          <p:attrName>ppt_h</p:attrName>
                                        </p:attrNameLst>
                                      </p:cBhvr>
                                      <p:tavLst>
                                        <p:tav tm="0">
                                          <p:val>
                                            <p:strVal val="ppt_h"/>
                                          </p:val>
                                        </p:tav>
                                        <p:tav tm="50000">
                                          <p:val>
                                            <p:strVal val="ppt_h+.01"/>
                                          </p:val>
                                        </p:tav>
                                        <p:tav tm="100000">
                                          <p:val>
                                            <p:strVal val="ppt_h/10"/>
                                          </p:val>
                                        </p:tav>
                                      </p:tavLst>
                                    </p:anim>
                                    <p:anim calcmode="lin" valueType="num">
                                      <p:cBhvr>
                                        <p:cTn id="75" dur="500"/>
                                        <p:tgtEl>
                                          <p:spTgt spid="3">
                                            <p:txEl>
                                              <p:pRg st="3" end="3"/>
                                            </p:txEl>
                                          </p:spTgt>
                                        </p:tgtEl>
                                        <p:attrNameLst>
                                          <p:attrName>ppt_w</p:attrName>
                                        </p:attrNameLst>
                                      </p:cBhvr>
                                      <p:tavLst>
                                        <p:tav tm="0">
                                          <p:val>
                                            <p:strVal val="ppt_w"/>
                                          </p:val>
                                        </p:tav>
                                        <p:tav tm="50000">
                                          <p:val>
                                            <p:strVal val="ppt_w+.01"/>
                                          </p:val>
                                        </p:tav>
                                        <p:tav tm="100000">
                                          <p:val>
                                            <p:strVal val="ppt_w/10"/>
                                          </p:val>
                                        </p:tav>
                                      </p:tavLst>
                                    </p:anim>
                                    <p:animEffect transition="out" filter="fade">
                                      <p:cBhvr>
                                        <p:cTn id="76" dur="500" tmFilter="0,0; .5, 0; 1, 1"/>
                                        <p:tgtEl>
                                          <p:spTgt spid="3">
                                            <p:txEl>
                                              <p:pRg st="3" end="3"/>
                                            </p:txEl>
                                          </p:spTgt>
                                        </p:tgtEl>
                                      </p:cBhvr>
                                    </p:animEffect>
                                    <p:set>
                                      <p:cBhvr>
                                        <p:cTn id="77"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72132" y="214290"/>
            <a:ext cx="3357586" cy="6429420"/>
          </a:xfrm>
        </p:spPr>
        <p:txBody>
          <a:bodyPr>
            <a:noAutofit/>
          </a:bodyPr>
          <a:lstStyle/>
          <a:p>
            <a:r>
              <a:rPr lang="ru-RU" sz="1800" b="1" dirty="0"/>
              <a:t>Полиэтилентерефталат</a:t>
            </a:r>
            <a:r>
              <a:rPr lang="ru-RU" sz="1800" dirty="0"/>
              <a:t/>
            </a:r>
            <a:br>
              <a:rPr lang="ru-RU" sz="1800" dirty="0"/>
            </a:br>
            <a:r>
              <a:rPr lang="ru-RU" sz="1800" b="1" dirty="0"/>
              <a:t>Общие</a:t>
            </a:r>
            <a:r>
              <a:rPr lang="ru-RU" sz="1800" dirty="0"/>
              <a:t/>
            </a:r>
            <a:br>
              <a:rPr lang="ru-RU" sz="1800" dirty="0"/>
            </a:br>
            <a:r>
              <a:rPr lang="ru-RU" sz="1800" dirty="0">
                <a:hlinkClick r:id="rId2"/>
              </a:rPr>
              <a:t>Химическая формула</a:t>
            </a:r>
            <a:r>
              <a:rPr lang="ru-RU" sz="1800" dirty="0"/>
              <a:t/>
            </a:r>
            <a:br>
              <a:rPr lang="ru-RU" sz="1800" dirty="0"/>
            </a:br>
            <a:r>
              <a:rPr lang="ru-RU" sz="1800" dirty="0"/>
              <a:t>(C</a:t>
            </a:r>
            <a:r>
              <a:rPr lang="ru-RU" sz="1800" baseline="-25000" dirty="0"/>
              <a:t>10</a:t>
            </a:r>
            <a:r>
              <a:rPr lang="ru-RU" sz="1800" dirty="0"/>
              <a:t>H</a:t>
            </a:r>
            <a:r>
              <a:rPr lang="ru-RU" sz="1800" baseline="-25000" dirty="0"/>
              <a:t>8</a:t>
            </a:r>
            <a:r>
              <a:rPr lang="ru-RU" sz="1800" dirty="0"/>
              <a:t>O</a:t>
            </a:r>
            <a:r>
              <a:rPr lang="ru-RU" sz="1800" baseline="-25000" dirty="0"/>
              <a:t>4</a:t>
            </a:r>
            <a:r>
              <a:rPr lang="ru-RU" sz="1800" dirty="0"/>
              <a:t>)</a:t>
            </a:r>
            <a:r>
              <a:rPr lang="ru-RU" sz="1800" baseline="-25000" dirty="0" err="1"/>
              <a:t>n</a:t>
            </a:r>
            <a:r>
              <a:rPr lang="ru-RU" sz="1800" baseline="30000" dirty="0">
                <a:hlinkClick r:id="rId3"/>
              </a:rPr>
              <a:t>[1]</a:t>
            </a:r>
            <a:r>
              <a:rPr lang="ru-RU" sz="1800" dirty="0"/>
              <a:t/>
            </a:r>
            <a:br>
              <a:rPr lang="ru-RU" sz="1800" dirty="0"/>
            </a:br>
            <a:r>
              <a:rPr lang="ru-RU" sz="1800" b="1" dirty="0"/>
              <a:t>Физические свойства</a:t>
            </a:r>
            <a:r>
              <a:rPr lang="ru-RU" sz="1800" dirty="0"/>
              <a:t/>
            </a:r>
            <a:br>
              <a:rPr lang="ru-RU" sz="1800" dirty="0"/>
            </a:br>
            <a:r>
              <a:rPr lang="ru-RU" sz="1800" dirty="0">
                <a:hlinkClick r:id="rId4"/>
              </a:rPr>
              <a:t>Плотность</a:t>
            </a:r>
            <a:r>
              <a:rPr lang="ru-RU" sz="1800" dirty="0"/>
              <a:t/>
            </a:r>
            <a:br>
              <a:rPr lang="ru-RU" sz="1800" dirty="0"/>
            </a:br>
            <a:r>
              <a:rPr lang="ru-RU" sz="1800" dirty="0"/>
              <a:t>1.4 см³ (20 °C),</a:t>
            </a:r>
            <a:r>
              <a:rPr lang="ru-RU" sz="1800" baseline="30000" dirty="0">
                <a:hlinkClick r:id="rId5"/>
              </a:rPr>
              <a:t>[2]</a:t>
            </a:r>
            <a:r>
              <a:rPr lang="ru-RU" sz="1800" dirty="0"/>
              <a:t> </a:t>
            </a:r>
            <a:r>
              <a:rPr lang="ru-RU" sz="1800" dirty="0">
                <a:hlinkClick r:id="rId6" tooltip="Аморфный (страница отсутствует)"/>
              </a:rPr>
              <a:t>аморфный</a:t>
            </a:r>
            <a:r>
              <a:rPr lang="ru-RU" sz="1800" dirty="0"/>
              <a:t>: 1.370 см³,</a:t>
            </a:r>
            <a:r>
              <a:rPr lang="ru-RU" sz="1800" baseline="30000" dirty="0">
                <a:hlinkClick r:id="rId3"/>
              </a:rPr>
              <a:t>[1]</a:t>
            </a:r>
            <a:r>
              <a:rPr lang="ru-RU" sz="1800" dirty="0"/>
              <a:t> </a:t>
            </a:r>
            <a:r>
              <a:rPr lang="ru-RU" sz="1800" dirty="0">
                <a:hlinkClick r:id="rId7" tooltip="Кристаллический (страница отсутствует)"/>
              </a:rPr>
              <a:t>кристаллический</a:t>
            </a:r>
            <a:r>
              <a:rPr lang="ru-RU" sz="1800" dirty="0"/>
              <a:t>: 1.455</a:t>
            </a:r>
            <a:r>
              <a:rPr lang="ru-RU" sz="1800" baseline="30000" dirty="0">
                <a:hlinkClick r:id="rId3"/>
              </a:rPr>
              <a:t>[1]</a:t>
            </a:r>
            <a:r>
              <a:rPr lang="ru-RU" sz="1800" dirty="0"/>
              <a:t> г/см³</a:t>
            </a:r>
            <a:br>
              <a:rPr lang="ru-RU" sz="1800" dirty="0"/>
            </a:br>
            <a:r>
              <a:rPr lang="ru-RU" sz="1800" b="1" dirty="0"/>
              <a:t>Термические свойства</a:t>
            </a:r>
            <a:r>
              <a:rPr lang="ru-RU" sz="1800" dirty="0"/>
              <a:t/>
            </a:r>
            <a:br>
              <a:rPr lang="ru-RU" sz="1800" dirty="0"/>
            </a:br>
            <a:r>
              <a:rPr lang="ru-RU" sz="1800" dirty="0">
                <a:hlinkClick r:id="rId8"/>
              </a:rPr>
              <a:t>Температура плавления</a:t>
            </a:r>
            <a:r>
              <a:rPr lang="ru-RU" sz="1800" dirty="0"/>
              <a:t/>
            </a:r>
            <a:br>
              <a:rPr lang="ru-RU" sz="1800" dirty="0"/>
            </a:br>
            <a:r>
              <a:rPr lang="ru-RU" sz="1800" dirty="0"/>
              <a:t>&gt; 250 °C,</a:t>
            </a:r>
            <a:r>
              <a:rPr lang="ru-RU" sz="1800" baseline="30000" dirty="0">
                <a:hlinkClick r:id="rId5"/>
              </a:rPr>
              <a:t>[2]</a:t>
            </a:r>
            <a:r>
              <a:rPr lang="ru-RU" sz="1800" dirty="0"/>
              <a:t> 260</a:t>
            </a:r>
            <a:r>
              <a:rPr lang="ru-RU" sz="1800" baseline="30000" dirty="0">
                <a:hlinkClick r:id="rId3"/>
              </a:rPr>
              <a:t>[1]</a:t>
            </a:r>
            <a:r>
              <a:rPr lang="ru-RU" sz="1800" dirty="0"/>
              <a:t> °C</a:t>
            </a:r>
            <a:br>
              <a:rPr lang="ru-RU" sz="1800" dirty="0"/>
            </a:br>
            <a:r>
              <a:rPr lang="ru-RU" sz="1800" dirty="0">
                <a:hlinkClick r:id="rId9"/>
              </a:rPr>
              <a:t>Удельная теплоёмкость</a:t>
            </a:r>
            <a:r>
              <a:rPr lang="ru-RU" sz="1800" dirty="0"/>
              <a:t> (</a:t>
            </a:r>
            <a:r>
              <a:rPr lang="ru-RU" sz="1800" dirty="0">
                <a:hlinkClick r:id="rId10" tooltip="Стандартные условия"/>
              </a:rPr>
              <a:t>ст. </a:t>
            </a:r>
            <a:r>
              <a:rPr lang="ru-RU" sz="1800" dirty="0" err="1">
                <a:hlinkClick r:id="rId10" tooltip="Стандартные условия"/>
              </a:rPr>
              <a:t>усл</a:t>
            </a:r>
            <a:r>
              <a:rPr lang="ru-RU" sz="1800" dirty="0">
                <a:hlinkClick r:id="rId10" tooltip="Стандартные условия"/>
              </a:rPr>
              <a:t>.</a:t>
            </a:r>
            <a:r>
              <a:rPr lang="ru-RU" sz="1800" dirty="0"/>
              <a:t>)</a:t>
            </a:r>
            <a:br>
              <a:rPr lang="ru-RU" sz="1800" dirty="0"/>
            </a:br>
            <a:r>
              <a:rPr lang="ru-RU" sz="1800" dirty="0"/>
              <a:t>1000</a:t>
            </a:r>
            <a:r>
              <a:rPr lang="ru-RU" sz="1800" baseline="30000" dirty="0">
                <a:hlinkClick r:id="rId3"/>
              </a:rPr>
              <a:t>[1]</a:t>
            </a:r>
            <a:r>
              <a:rPr lang="ru-RU" sz="1800" dirty="0"/>
              <a:t> Дж/(кг·К)</a:t>
            </a:r>
            <a:br>
              <a:rPr lang="ru-RU" sz="1800" dirty="0"/>
            </a:br>
            <a:r>
              <a:rPr lang="ru-RU" sz="1800" dirty="0">
                <a:hlinkClick r:id="rId11"/>
              </a:rPr>
              <a:t>Теплопроводность</a:t>
            </a:r>
            <a:r>
              <a:rPr lang="ru-RU" sz="1800" dirty="0"/>
              <a:t> (</a:t>
            </a:r>
            <a:r>
              <a:rPr lang="ru-RU" sz="1800" dirty="0">
                <a:hlinkClick r:id="rId10" tooltip="Стандартные условия"/>
              </a:rPr>
              <a:t>ст. </a:t>
            </a:r>
            <a:r>
              <a:rPr lang="ru-RU" sz="1800" dirty="0" err="1">
                <a:hlinkClick r:id="rId10" tooltip="Стандартные условия"/>
              </a:rPr>
              <a:t>усл</a:t>
            </a:r>
            <a:r>
              <a:rPr lang="ru-RU" sz="1800" dirty="0">
                <a:hlinkClick r:id="rId10" tooltip="Стандартные условия"/>
              </a:rPr>
              <a:t>.</a:t>
            </a:r>
            <a:r>
              <a:rPr lang="ru-RU" sz="1800" dirty="0"/>
              <a:t>)</a:t>
            </a:r>
            <a:br>
              <a:rPr lang="ru-RU" sz="1800" dirty="0"/>
            </a:br>
            <a:r>
              <a:rPr lang="ru-RU" sz="1800" dirty="0"/>
              <a:t>0.15 Вт/(м·K),</a:t>
            </a:r>
            <a:r>
              <a:rPr lang="ru-RU" sz="1800" baseline="30000" dirty="0">
                <a:hlinkClick r:id="rId12"/>
              </a:rPr>
              <a:t>[3]</a:t>
            </a:r>
            <a:r>
              <a:rPr lang="ru-RU" sz="1800" dirty="0"/>
              <a:t> 0.24</a:t>
            </a:r>
            <a:r>
              <a:rPr lang="ru-RU" sz="1800" baseline="30000" dirty="0">
                <a:hlinkClick r:id="rId3"/>
              </a:rPr>
              <a:t>[1]</a:t>
            </a:r>
            <a:r>
              <a:rPr lang="ru-RU" sz="1800" dirty="0"/>
              <a:t> Вт/(м·K)</a:t>
            </a:r>
            <a:br>
              <a:rPr lang="ru-RU" sz="1800" dirty="0"/>
            </a:br>
            <a:r>
              <a:rPr lang="ru-RU" sz="1800" b="1" dirty="0"/>
              <a:t>Химические свойства</a:t>
            </a:r>
            <a:r>
              <a:rPr lang="ru-RU" sz="1800" dirty="0"/>
              <a:t/>
            </a:r>
            <a:br>
              <a:rPr lang="ru-RU" sz="1800" dirty="0"/>
            </a:br>
            <a:r>
              <a:rPr lang="ru-RU" sz="1800" dirty="0">
                <a:hlinkClick r:id="rId13"/>
              </a:rPr>
              <a:t>Растворимость</a:t>
            </a:r>
            <a:r>
              <a:rPr lang="ru-RU" sz="1800" dirty="0"/>
              <a:t> в воде</a:t>
            </a:r>
            <a:br>
              <a:rPr lang="ru-RU" sz="1800" dirty="0"/>
            </a:br>
            <a:r>
              <a:rPr lang="ru-RU" sz="1800" dirty="0"/>
              <a:t>практически нерастворим</a:t>
            </a:r>
            <a:r>
              <a:rPr lang="ru-RU" sz="1800" baseline="30000" dirty="0">
                <a:hlinkClick r:id="rId5"/>
              </a:rPr>
              <a:t>[2]</a:t>
            </a:r>
            <a:r>
              <a:rPr lang="ru-RU" sz="1800" dirty="0"/>
              <a:t> г/100 мл</a:t>
            </a:r>
            <a:br>
              <a:rPr lang="ru-RU" sz="1800" dirty="0"/>
            </a:br>
            <a:r>
              <a:rPr lang="ru-RU" sz="1800" b="1" dirty="0"/>
              <a:t>Оптические свойства</a:t>
            </a:r>
            <a:r>
              <a:rPr lang="ru-RU" sz="1800" dirty="0"/>
              <a:t/>
            </a:r>
            <a:br>
              <a:rPr lang="ru-RU" sz="1800" dirty="0"/>
            </a:br>
            <a:r>
              <a:rPr lang="ru-RU" sz="1800" dirty="0">
                <a:hlinkClick r:id="rId14"/>
              </a:rPr>
              <a:t>Показатель преломления</a:t>
            </a:r>
            <a:r>
              <a:rPr lang="ru-RU" sz="1800" dirty="0"/>
              <a:t/>
            </a:r>
            <a:br>
              <a:rPr lang="ru-RU" sz="1800" dirty="0"/>
            </a:br>
            <a:r>
              <a:rPr lang="ru-RU" sz="1800" dirty="0"/>
              <a:t>1.57–1.58</a:t>
            </a:r>
            <a:r>
              <a:rPr lang="ru-RU" sz="1800" dirty="0" smtClean="0"/>
              <a:t>, 1.5750</a:t>
            </a:r>
            <a:r>
              <a:rPr lang="ru-RU" sz="1400" dirty="0"/>
              <a:t/>
            </a:r>
            <a:br>
              <a:rPr lang="ru-RU" sz="1400" dirty="0"/>
            </a:br>
            <a:endParaRPr lang="ru-RU" sz="1400" dirty="0">
              <a:latin typeface="Comic Sans MS" pitchFamily="66" charset="0"/>
            </a:endParaRPr>
          </a:p>
        </p:txBody>
      </p:sp>
      <p:sp>
        <p:nvSpPr>
          <p:cNvPr id="3" name="Содержимое 2"/>
          <p:cNvSpPr>
            <a:spLocks noGrp="1"/>
          </p:cNvSpPr>
          <p:nvPr>
            <p:ph idx="1"/>
          </p:nvPr>
        </p:nvSpPr>
        <p:spPr>
          <a:xfrm>
            <a:off x="457200" y="214290"/>
            <a:ext cx="5043494" cy="6429420"/>
          </a:xfrm>
        </p:spPr>
        <p:txBody>
          <a:bodyPr>
            <a:normAutofit fontScale="32500" lnSpcReduction="20000"/>
          </a:bodyPr>
          <a:lstStyle/>
          <a:p>
            <a:r>
              <a:rPr lang="ru-RU" sz="4600" b="1" dirty="0" err="1">
                <a:latin typeface="Comic Sans MS" pitchFamily="66" charset="0"/>
              </a:rPr>
              <a:t>Полиэтиле́нтерефтала́т</a:t>
            </a:r>
            <a:r>
              <a:rPr lang="ru-RU" sz="4600" dirty="0">
                <a:latin typeface="Comic Sans MS" pitchFamily="66" charset="0"/>
              </a:rPr>
              <a:t> (</a:t>
            </a:r>
            <a:r>
              <a:rPr lang="ru-RU" sz="4600" b="1" dirty="0">
                <a:latin typeface="Comic Sans MS" pitchFamily="66" charset="0"/>
              </a:rPr>
              <a:t>ПЭТФ</a:t>
            </a:r>
            <a:r>
              <a:rPr lang="ru-RU" sz="4600" dirty="0">
                <a:latin typeface="Comic Sans MS" pitchFamily="66" charset="0"/>
              </a:rPr>
              <a:t>, </a:t>
            </a:r>
            <a:r>
              <a:rPr lang="ru-RU" sz="4600" b="1" dirty="0">
                <a:latin typeface="Comic Sans MS" pitchFamily="66" charset="0"/>
              </a:rPr>
              <a:t>ПЭТ</a:t>
            </a:r>
            <a:r>
              <a:rPr lang="ru-RU" sz="4600" dirty="0">
                <a:latin typeface="Comic Sans MS" pitchFamily="66" charset="0"/>
              </a:rPr>
              <a:t>) — </a:t>
            </a:r>
            <a:endParaRPr lang="ru-RU" sz="4600" dirty="0" smtClean="0">
              <a:latin typeface="Comic Sans MS" pitchFamily="66" charset="0"/>
            </a:endParaRPr>
          </a:p>
          <a:p>
            <a:pPr>
              <a:buNone/>
            </a:pPr>
            <a:r>
              <a:rPr lang="ru-RU" sz="4600" dirty="0" smtClean="0">
                <a:latin typeface="Comic Sans MS" pitchFamily="66" charset="0"/>
              </a:rPr>
              <a:t>      </a:t>
            </a:r>
          </a:p>
          <a:p>
            <a:pPr>
              <a:buNone/>
            </a:pPr>
            <a:r>
              <a:rPr lang="ru-RU" sz="4600" dirty="0" smtClean="0">
                <a:latin typeface="Comic Sans MS" pitchFamily="66" charset="0"/>
              </a:rPr>
              <a:t> </a:t>
            </a:r>
            <a:r>
              <a:rPr lang="ru-RU" sz="4600" dirty="0" smtClean="0">
                <a:latin typeface="Comic Sans MS" pitchFamily="66" charset="0"/>
              </a:rPr>
              <a:t>     </a:t>
            </a:r>
            <a:r>
              <a:rPr lang="ru-RU" sz="4600" dirty="0" smtClean="0">
                <a:latin typeface="Comic Sans MS" pitchFamily="66" charset="0"/>
              </a:rPr>
              <a:t>термопластик, наиболее распространённый представитель класса </a:t>
            </a:r>
            <a:r>
              <a:rPr lang="ru-RU" sz="4600" dirty="0" smtClean="0">
                <a:latin typeface="Comic Sans MS" pitchFamily="66" charset="0"/>
                <a:hlinkClick r:id="rId15" tooltip="Полиэфир"/>
              </a:rPr>
              <a:t>полиэфиров</a:t>
            </a:r>
            <a:r>
              <a:rPr lang="ru-RU" sz="4600" dirty="0" smtClean="0">
                <a:latin typeface="Comic Sans MS" pitchFamily="66" charset="0"/>
              </a:rPr>
              <a:t>, известен под разными фирменными названиями (см. </a:t>
            </a:r>
            <a:r>
              <a:rPr lang="ru-RU" sz="4600" dirty="0" smtClean="0">
                <a:latin typeface="Comic Sans MS" pitchFamily="66" charset="0"/>
                <a:hlinkClick r:id="rId16"/>
              </a:rPr>
              <a:t>Названия</a:t>
            </a:r>
            <a:r>
              <a:rPr lang="ru-RU" sz="4600" dirty="0" smtClean="0">
                <a:latin typeface="Comic Sans MS" pitchFamily="66" charset="0"/>
              </a:rPr>
              <a:t>). Продукт </a:t>
            </a:r>
            <a:r>
              <a:rPr lang="ru-RU" sz="4600" dirty="0" smtClean="0">
                <a:latin typeface="Comic Sans MS" pitchFamily="66" charset="0"/>
                <a:hlinkClick r:id="rId17" tooltip="Поликонденсация"/>
              </a:rPr>
              <a:t>поликонденсации</a:t>
            </a:r>
            <a:r>
              <a:rPr lang="ru-RU" sz="4600" dirty="0" smtClean="0">
                <a:latin typeface="Comic Sans MS" pitchFamily="66" charset="0"/>
              </a:rPr>
              <a:t> </a:t>
            </a:r>
            <a:r>
              <a:rPr lang="ru-RU" sz="4600" dirty="0" smtClean="0">
                <a:latin typeface="Comic Sans MS" pitchFamily="66" charset="0"/>
                <a:hlinkClick r:id="rId18" tooltip="Этиленгликоль"/>
              </a:rPr>
              <a:t>этиленгликоля</a:t>
            </a:r>
            <a:r>
              <a:rPr lang="ru-RU" sz="4600" dirty="0" smtClean="0">
                <a:latin typeface="Comic Sans MS" pitchFamily="66" charset="0"/>
              </a:rPr>
              <a:t> с </a:t>
            </a:r>
            <a:r>
              <a:rPr lang="ru-RU" sz="4600" dirty="0" smtClean="0">
                <a:latin typeface="Comic Sans MS" pitchFamily="66" charset="0"/>
                <a:hlinkClick r:id="rId19" tooltip="Терефталевая кислота"/>
              </a:rPr>
              <a:t>терефталевой кислотой</a:t>
            </a:r>
            <a:r>
              <a:rPr lang="ru-RU" sz="4600" dirty="0" smtClean="0">
                <a:latin typeface="Comic Sans MS" pitchFamily="66" charset="0"/>
              </a:rPr>
              <a:t> (или её </a:t>
            </a:r>
            <a:r>
              <a:rPr lang="ru-RU" sz="4600" dirty="0" err="1" smtClean="0">
                <a:latin typeface="Comic Sans MS" pitchFamily="66" charset="0"/>
              </a:rPr>
              <a:t>диметиловым</a:t>
            </a:r>
            <a:r>
              <a:rPr lang="ru-RU" sz="4600" dirty="0" smtClean="0">
                <a:latin typeface="Comic Sans MS" pitchFamily="66" charset="0"/>
              </a:rPr>
              <a:t> эфиром); твёрдое, бесцветное, прозрачное вещество в аморфном состоянии и белое, непрозрачное в кристаллическом состоянии. Переходит в прозрачное состояние при нагреве до температуры </a:t>
            </a:r>
            <a:r>
              <a:rPr lang="ru-RU" sz="4600" dirty="0" smtClean="0">
                <a:latin typeface="Comic Sans MS" pitchFamily="66" charset="0"/>
                <a:hlinkClick r:id="rId20" tooltip="Витрификация"/>
              </a:rPr>
              <a:t>стеклования</a:t>
            </a:r>
            <a:r>
              <a:rPr lang="ru-RU" sz="4600" dirty="0" smtClean="0">
                <a:latin typeface="Comic Sans MS" pitchFamily="66" charset="0"/>
              </a:rPr>
              <a:t> и остаётся в нём при резком охлаждении и быстром проходе через т. н. «зону кристаллизации». Одним из важных параметров ПЭТ является характеристическая вязкость определяемая длиной молекулы полимера. С увеличением присущей вязкости скорость кристаллизации снижается. Прочен, износостоек, хороший </a:t>
            </a:r>
            <a:r>
              <a:rPr lang="ru-RU" sz="4600" dirty="0" smtClean="0">
                <a:latin typeface="Comic Sans MS" pitchFamily="66" charset="0"/>
                <a:hlinkClick r:id="rId21" tooltip="Диэлектрик"/>
              </a:rPr>
              <a:t>диэлектрик</a:t>
            </a:r>
            <a:r>
              <a:rPr lang="ru-RU" sz="4600" dirty="0" smtClean="0">
                <a:latin typeface="Comic Sans MS" pitchFamily="66" charset="0"/>
              </a:rPr>
              <a:t>.</a:t>
            </a:r>
          </a:p>
          <a:p>
            <a:r>
              <a:rPr lang="ru-RU" sz="4600" dirty="0" smtClean="0">
                <a:latin typeface="Comic Sans MS" pitchFamily="66" charset="0"/>
              </a:rPr>
              <a:t>Исследования </a:t>
            </a:r>
            <a:r>
              <a:rPr lang="ru-RU" sz="4600" dirty="0">
                <a:latin typeface="Comic Sans MS" pitchFamily="66" charset="0"/>
              </a:rPr>
              <a:t>по полиэтилентерефталату были начаты в 1935 г. в Великобритании </a:t>
            </a:r>
            <a:r>
              <a:rPr lang="ru-RU" sz="4600" dirty="0" err="1">
                <a:latin typeface="Comic Sans MS" pitchFamily="66" charset="0"/>
                <a:hlinkClick r:id="rId22" tooltip="Уинфилд, Джон Рекс (страница отсутствует)"/>
              </a:rPr>
              <a:t>Уинфилдом</a:t>
            </a:r>
            <a:r>
              <a:rPr lang="ru-RU" sz="4600" dirty="0">
                <a:latin typeface="Comic Sans MS" pitchFamily="66" charset="0"/>
              </a:rPr>
              <a:t> (</a:t>
            </a:r>
            <a:r>
              <a:rPr lang="ru-RU" sz="4600" dirty="0">
                <a:latin typeface="Comic Sans MS" pitchFamily="66" charset="0"/>
                <a:hlinkClick r:id="rId23" tooltip="en:John Rex Whinfield"/>
              </a:rPr>
              <a:t>англ.</a:t>
            </a:r>
            <a:r>
              <a:rPr lang="ru-RU" sz="4600" dirty="0">
                <a:latin typeface="Comic Sans MS" pitchFamily="66" charset="0"/>
              </a:rPr>
              <a:t>) </a:t>
            </a:r>
            <a:r>
              <a:rPr lang="en-US" sz="4600" dirty="0">
                <a:latin typeface="Comic Sans MS" pitchFamily="66" charset="0"/>
              </a:rPr>
              <a:t>(</a:t>
            </a:r>
            <a:r>
              <a:rPr lang="ru-RU" sz="4600" dirty="0" err="1">
                <a:latin typeface="Comic Sans MS" pitchFamily="66" charset="0"/>
                <a:hlinkClick r:id="rId24" tooltip="Английский язык"/>
              </a:rPr>
              <a:t>англ</a:t>
            </a:r>
            <a:r>
              <a:rPr lang="en-US" sz="4600" dirty="0">
                <a:latin typeface="Comic Sans MS" pitchFamily="66" charset="0"/>
                <a:hlinkClick r:id="rId24" tooltip="Английский язык"/>
              </a:rPr>
              <a:t>.</a:t>
            </a:r>
            <a:r>
              <a:rPr lang="en-US" sz="4600" dirty="0">
                <a:latin typeface="Comic Sans MS" pitchFamily="66" charset="0"/>
              </a:rPr>
              <a:t> </a:t>
            </a:r>
            <a:r>
              <a:rPr lang="en-US" sz="4600" i="1" dirty="0">
                <a:latin typeface="Comic Sans MS" pitchFamily="66" charset="0"/>
              </a:rPr>
              <a:t>John Rex </a:t>
            </a:r>
            <a:r>
              <a:rPr lang="en-US" sz="4600" i="1" dirty="0" err="1">
                <a:latin typeface="Comic Sans MS" pitchFamily="66" charset="0"/>
              </a:rPr>
              <a:t>Whinfield</a:t>
            </a:r>
            <a:r>
              <a:rPr lang="en-US" sz="4600" dirty="0">
                <a:latin typeface="Comic Sans MS" pitchFamily="66" charset="0"/>
              </a:rPr>
              <a:t>) </a:t>
            </a:r>
            <a:r>
              <a:rPr lang="ru-RU" sz="4600" dirty="0">
                <a:latin typeface="Comic Sans MS" pitchFamily="66" charset="0"/>
              </a:rPr>
              <a:t>и Диксоном</a:t>
            </a:r>
            <a:r>
              <a:rPr lang="en-US" sz="4600" dirty="0">
                <a:latin typeface="Comic Sans MS" pitchFamily="66" charset="0"/>
              </a:rPr>
              <a:t> (</a:t>
            </a:r>
            <a:r>
              <a:rPr lang="ru-RU" sz="4600" dirty="0" err="1">
                <a:latin typeface="Comic Sans MS" pitchFamily="66" charset="0"/>
                <a:hlinkClick r:id="rId24" tooltip="Английский язык"/>
              </a:rPr>
              <a:t>англ</a:t>
            </a:r>
            <a:r>
              <a:rPr lang="en-US" sz="4600" dirty="0">
                <a:latin typeface="Comic Sans MS" pitchFamily="66" charset="0"/>
                <a:hlinkClick r:id="rId24" tooltip="Английский язык"/>
              </a:rPr>
              <a:t>.</a:t>
            </a:r>
            <a:r>
              <a:rPr lang="en-US" sz="4600" dirty="0">
                <a:latin typeface="Comic Sans MS" pitchFamily="66" charset="0"/>
              </a:rPr>
              <a:t> </a:t>
            </a:r>
            <a:r>
              <a:rPr lang="en-US" sz="4600" i="1" dirty="0">
                <a:latin typeface="Comic Sans MS" pitchFamily="66" charset="0"/>
              </a:rPr>
              <a:t>James Tennant Dickson</a:t>
            </a:r>
            <a:r>
              <a:rPr lang="en-US" sz="4600" dirty="0">
                <a:latin typeface="Comic Sans MS" pitchFamily="66" charset="0"/>
              </a:rPr>
              <a:t>), </a:t>
            </a:r>
            <a:r>
              <a:rPr lang="ru-RU" sz="4600" dirty="0">
                <a:latin typeface="Comic Sans MS" pitchFamily="66" charset="0"/>
              </a:rPr>
              <a:t>в фирме</a:t>
            </a:r>
            <a:r>
              <a:rPr lang="en-US" sz="4600" dirty="0">
                <a:latin typeface="Comic Sans MS" pitchFamily="66" charset="0"/>
              </a:rPr>
              <a:t> Calico Printers Association Ltd. </a:t>
            </a:r>
            <a:r>
              <a:rPr lang="ru-RU" sz="4600" dirty="0">
                <a:latin typeface="Comic Sans MS" pitchFamily="66" charset="0"/>
              </a:rPr>
              <a:t>Заявки на патенты по синтезу волокнообразующего полиэтилентерефталата были поданы и зарегистрированы </a:t>
            </a:r>
            <a:r>
              <a:rPr lang="ru-RU" sz="4600" dirty="0">
                <a:latin typeface="Comic Sans MS" pitchFamily="66" charset="0"/>
                <a:hlinkClick r:id="rId25"/>
              </a:rPr>
              <a:t>29 июля</a:t>
            </a:r>
            <a:r>
              <a:rPr lang="ru-RU" sz="4600" dirty="0">
                <a:latin typeface="Comic Sans MS" pitchFamily="66" charset="0"/>
              </a:rPr>
              <a:t> </a:t>
            </a:r>
            <a:r>
              <a:rPr lang="ru-RU" sz="4600" dirty="0">
                <a:latin typeface="Comic Sans MS" pitchFamily="66" charset="0"/>
                <a:hlinkClick r:id="rId26" tooltip="1941 год"/>
              </a:rPr>
              <a:t>1941 года</a:t>
            </a:r>
            <a:r>
              <a:rPr lang="ru-RU" sz="4600" dirty="0">
                <a:latin typeface="Comic Sans MS" pitchFamily="66" charset="0"/>
              </a:rPr>
              <a:t> и </a:t>
            </a:r>
            <a:r>
              <a:rPr lang="ru-RU" sz="4600" dirty="0">
                <a:latin typeface="Comic Sans MS" pitchFamily="66" charset="0"/>
                <a:hlinkClick r:id="rId27"/>
              </a:rPr>
              <a:t>23 августа</a:t>
            </a:r>
            <a:r>
              <a:rPr lang="ru-RU" sz="4600" dirty="0">
                <a:latin typeface="Comic Sans MS" pitchFamily="66" charset="0"/>
              </a:rPr>
              <a:t> </a:t>
            </a:r>
            <a:r>
              <a:rPr lang="ru-RU" sz="4600" dirty="0">
                <a:latin typeface="Comic Sans MS" pitchFamily="66" charset="0"/>
                <a:hlinkClick r:id="rId28" tooltip="1943 год"/>
              </a:rPr>
              <a:t>1943 года</a:t>
            </a:r>
            <a:r>
              <a:rPr lang="ru-RU" sz="4600" dirty="0">
                <a:latin typeface="Comic Sans MS" pitchFamily="66" charset="0"/>
              </a:rPr>
              <a:t>. Опубликованы в </a:t>
            </a:r>
            <a:r>
              <a:rPr lang="ru-RU" sz="4600" dirty="0">
                <a:latin typeface="Comic Sans MS" pitchFamily="66" charset="0"/>
                <a:hlinkClick r:id="rId29" tooltip="1946 год"/>
              </a:rPr>
              <a:t>1946 году</a:t>
            </a:r>
            <a:r>
              <a:rPr lang="ru-RU" sz="4600" dirty="0">
                <a:latin typeface="Comic Sans MS" pitchFamily="66" charset="0"/>
              </a:rPr>
              <a:t>.</a:t>
            </a:r>
          </a:p>
          <a:p>
            <a:r>
              <a:rPr lang="ru-RU" sz="4600" dirty="0">
                <a:latin typeface="Comic Sans MS" pitchFamily="66" charset="0"/>
              </a:rPr>
              <a:t>В СССР был впервые получен в лабораториях Института высокомолекулярных соединений </a:t>
            </a:r>
            <a:r>
              <a:rPr lang="ru-RU" sz="4600" dirty="0">
                <a:latin typeface="Comic Sans MS" pitchFamily="66" charset="0"/>
                <a:hlinkClick r:id="rId30" tooltip="АН СССР"/>
              </a:rPr>
              <a:t>Академии наук СССР</a:t>
            </a:r>
            <a:r>
              <a:rPr lang="ru-RU" sz="4600" dirty="0">
                <a:latin typeface="Comic Sans MS" pitchFamily="66" charset="0"/>
              </a:rPr>
              <a:t> в </a:t>
            </a:r>
            <a:r>
              <a:rPr lang="ru-RU" sz="4600" dirty="0">
                <a:latin typeface="Comic Sans MS" pitchFamily="66" charset="0"/>
                <a:hlinkClick r:id="rId31" tooltip="1949 год"/>
              </a:rPr>
              <a:t>1949 году</a:t>
            </a:r>
            <a:r>
              <a:rPr lang="ru-RU" sz="4600" dirty="0">
                <a:latin typeface="Comic Sans MS" pitchFamily="66" charset="0"/>
              </a:rPr>
              <a:t>.</a:t>
            </a:r>
          </a:p>
          <a:p>
            <a:endParaRPr lang="ru-RU" dirty="0"/>
          </a:p>
        </p:txBody>
      </p:sp>
    </p:spTree>
  </p:cSld>
  <p:clrMapOvr>
    <a:masterClrMapping/>
  </p:clrMapOvr>
  <p:transition advClick="0" advTm="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iterate type="lt">
                                    <p:tmPct val="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par>
                          <p:cTn id="8" fill="hold">
                            <p:stCondLst>
                              <p:cond delay="500"/>
                            </p:stCondLst>
                            <p:childTnLst>
                              <p:par>
                                <p:cTn id="9" presetID="22" presetClass="entr" presetSubtype="4" fill="hold" nodeType="afterEffect">
                                  <p:stCondLst>
                                    <p:cond delay="0"/>
                                  </p:stCondLst>
                                  <p:iterate type="lt">
                                    <p:tmPct val="0"/>
                                  </p:iterate>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down)">
                                      <p:cBhvr>
                                        <p:cTn id="11" dur="500"/>
                                        <p:tgtEl>
                                          <p:spTgt spid="3">
                                            <p:txEl>
                                              <p:pRg st="1" end="1"/>
                                            </p:txEl>
                                          </p:spTgt>
                                        </p:tgtEl>
                                      </p:cBhvr>
                                    </p:animEffect>
                                  </p:childTnLst>
                                </p:cTn>
                              </p:par>
                            </p:childTnLst>
                          </p:cTn>
                        </p:par>
                        <p:par>
                          <p:cTn id="12" fill="hold">
                            <p:stCondLst>
                              <p:cond delay="1000"/>
                            </p:stCondLst>
                            <p:childTnLst>
                              <p:par>
                                <p:cTn id="13" presetID="22" presetClass="entr" presetSubtype="4" fill="hold" nodeType="afterEffect">
                                  <p:stCondLst>
                                    <p:cond delay="0"/>
                                  </p:stCondLst>
                                  <p:iterate type="lt">
                                    <p:tmPct val="0"/>
                                  </p:iterate>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childTnLst>
                          </p:cTn>
                        </p:par>
                        <p:par>
                          <p:cTn id="16" fill="hold">
                            <p:stCondLst>
                              <p:cond delay="1500"/>
                            </p:stCondLst>
                            <p:childTnLst>
                              <p:par>
                                <p:cTn id="17" presetID="22" presetClass="entr" presetSubtype="4" fill="hold" nodeType="afterEffect">
                                  <p:stCondLst>
                                    <p:cond delay="0"/>
                                  </p:stCondLst>
                                  <p:iterate type="lt">
                                    <p:tmPct val="0"/>
                                  </p:iterate>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down)">
                                      <p:cBhvr>
                                        <p:cTn id="19" dur="500"/>
                                        <p:tgtEl>
                                          <p:spTgt spid="3">
                                            <p:txEl>
                                              <p:pRg st="3" end="3"/>
                                            </p:txEl>
                                          </p:spTgt>
                                        </p:tgtEl>
                                      </p:cBhvr>
                                    </p:animEffect>
                                  </p:childTnLst>
                                </p:cTn>
                              </p:par>
                            </p:childTnLst>
                          </p:cTn>
                        </p:par>
                        <p:par>
                          <p:cTn id="20" fill="hold">
                            <p:stCondLst>
                              <p:cond delay="2000"/>
                            </p:stCondLst>
                            <p:childTnLst>
                              <p:par>
                                <p:cTn id="21" presetID="22" presetClass="entr" presetSubtype="4" fill="hold" nodeType="afterEffect">
                                  <p:stCondLst>
                                    <p:cond delay="0"/>
                                  </p:stCondLst>
                                  <p:iterate type="lt">
                                    <p:tmPct val="0"/>
                                  </p:iterate>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down)">
                                      <p:cBhvr>
                                        <p:cTn id="23" dur="500"/>
                                        <p:tgtEl>
                                          <p:spTgt spid="3">
                                            <p:txEl>
                                              <p:pRg st="4" end="4"/>
                                            </p:txEl>
                                          </p:spTgt>
                                        </p:tgtEl>
                                      </p:cBhvr>
                                    </p:animEffect>
                                  </p:childTnLst>
                                </p:cTn>
                              </p:par>
                            </p:childTnLst>
                          </p:cTn>
                        </p:par>
                        <p:par>
                          <p:cTn id="24" fill="hold">
                            <p:stCondLst>
                              <p:cond delay="2500"/>
                            </p:stCondLst>
                            <p:childTnLst>
                              <p:par>
                                <p:cTn id="25" presetID="55" presetClass="entr" presetSubtype="0" fill="hold" grpId="0" nodeType="afterEffect">
                                  <p:stCondLst>
                                    <p:cond delay="0"/>
                                  </p:stCondLst>
                                  <p:iterate type="lt">
                                    <p:tmPct val="0"/>
                                  </p:iterate>
                                  <p:childTnLst>
                                    <p:set>
                                      <p:cBhvr>
                                        <p:cTn id="26" dur="1" fill="hold">
                                          <p:stCondLst>
                                            <p:cond delay="0"/>
                                          </p:stCondLst>
                                        </p:cTn>
                                        <p:tgtEl>
                                          <p:spTgt spid="2"/>
                                        </p:tgtEl>
                                        <p:attrNameLst>
                                          <p:attrName>style.visibility</p:attrName>
                                        </p:attrNameLst>
                                      </p:cBhvr>
                                      <p:to>
                                        <p:strVal val="visible"/>
                                      </p:to>
                                    </p:set>
                                    <p:anim calcmode="lin" valueType="num">
                                      <p:cBhvr>
                                        <p:cTn id="27" dur="1000" fill="hold"/>
                                        <p:tgtEl>
                                          <p:spTgt spid="2"/>
                                        </p:tgtEl>
                                        <p:attrNameLst>
                                          <p:attrName>ppt_w</p:attrName>
                                        </p:attrNameLst>
                                      </p:cBhvr>
                                      <p:tavLst>
                                        <p:tav tm="0">
                                          <p:val>
                                            <p:strVal val="#ppt_w*0.70"/>
                                          </p:val>
                                        </p:tav>
                                        <p:tav tm="100000">
                                          <p:val>
                                            <p:strVal val="#ppt_w"/>
                                          </p:val>
                                        </p:tav>
                                      </p:tavLst>
                                    </p:anim>
                                    <p:anim calcmode="lin" valueType="num">
                                      <p:cBhvr>
                                        <p:cTn id="28" dur="1000" fill="hold"/>
                                        <p:tgtEl>
                                          <p:spTgt spid="2"/>
                                        </p:tgtEl>
                                        <p:attrNameLst>
                                          <p:attrName>ppt_h</p:attrName>
                                        </p:attrNameLst>
                                      </p:cBhvr>
                                      <p:tavLst>
                                        <p:tav tm="0">
                                          <p:val>
                                            <p:strVal val="#ppt_h"/>
                                          </p:val>
                                        </p:tav>
                                        <p:tav tm="100000">
                                          <p:val>
                                            <p:strVal val="#ppt_h"/>
                                          </p:val>
                                        </p:tav>
                                      </p:tavLst>
                                    </p:anim>
                                    <p:animEffect transition="in" filter="fade">
                                      <p:cBhvr>
                                        <p:cTn id="29" dur="1000"/>
                                        <p:tgtEl>
                                          <p:spTgt spid="2"/>
                                        </p:tgtEl>
                                      </p:cBhvr>
                                    </p:animEffect>
                                  </p:childTnLst>
                                </p:cTn>
                              </p:par>
                            </p:childTnLst>
                          </p:cTn>
                        </p:par>
                        <p:par>
                          <p:cTn id="30" fill="hold">
                            <p:stCondLst>
                              <p:cond delay="3500"/>
                            </p:stCondLst>
                            <p:childTnLst>
                              <p:par>
                                <p:cTn id="31" presetID="18" presetClass="emph" presetSubtype="0" fill="hold" nodeType="afterEffect">
                                  <p:stCondLst>
                                    <p:cond delay="0"/>
                                  </p:stCondLst>
                                  <p:iterate type="lt">
                                    <p:tmPct val="4000"/>
                                  </p:iterate>
                                  <p:childTnLst>
                                    <p:set>
                                      <p:cBhvr override="childStyle">
                                        <p:cTn id="32" dur="500" fill="hold"/>
                                        <p:tgtEl>
                                          <p:spTgt spid="3">
                                            <p:txEl>
                                              <p:pRg st="0" end="0"/>
                                            </p:txEl>
                                          </p:spTgt>
                                        </p:tgtEl>
                                        <p:attrNameLst>
                                          <p:attrName>style.textDecorationUnderline</p:attrName>
                                        </p:attrNameLst>
                                      </p:cBhvr>
                                      <p:to>
                                        <p:strVal val="true"/>
                                      </p:to>
                                    </p:set>
                                  </p:childTnLst>
                                </p:cTn>
                              </p:par>
                            </p:childTnLst>
                          </p:cTn>
                        </p:par>
                        <p:par>
                          <p:cTn id="33" fill="hold">
                            <p:stCondLst>
                              <p:cond delay="4640"/>
                            </p:stCondLst>
                            <p:childTnLst>
                              <p:par>
                                <p:cTn id="34" presetID="18" presetClass="emph" presetSubtype="0" fill="hold" nodeType="afterEffect">
                                  <p:stCondLst>
                                    <p:cond delay="0"/>
                                  </p:stCondLst>
                                  <p:iterate type="lt">
                                    <p:tmPct val="4000"/>
                                  </p:iterate>
                                  <p:childTnLst>
                                    <p:set>
                                      <p:cBhvr override="childStyle">
                                        <p:cTn id="35" dur="500" fill="hold"/>
                                        <p:tgtEl>
                                          <p:spTgt spid="3">
                                            <p:txEl>
                                              <p:pRg st="1" end="1"/>
                                            </p:txEl>
                                          </p:spTgt>
                                        </p:tgtEl>
                                        <p:attrNameLst>
                                          <p:attrName>style.textDecorationUnderline</p:attrName>
                                        </p:attrNameLst>
                                      </p:cBhvr>
                                      <p:to>
                                        <p:strVal val="true"/>
                                      </p:to>
                                    </p:set>
                                  </p:childTnLst>
                                </p:cTn>
                              </p:par>
                            </p:childTnLst>
                          </p:cTn>
                        </p:par>
                        <p:par>
                          <p:cTn id="36" fill="hold">
                            <p:stCondLst>
                              <p:cond delay="5120"/>
                            </p:stCondLst>
                            <p:childTnLst>
                              <p:par>
                                <p:cTn id="37" presetID="18" presetClass="emph" presetSubtype="0" fill="hold" nodeType="afterEffect">
                                  <p:stCondLst>
                                    <p:cond delay="0"/>
                                  </p:stCondLst>
                                  <p:iterate type="lt">
                                    <p:tmPct val="4000"/>
                                  </p:iterate>
                                  <p:childTnLst>
                                    <p:set>
                                      <p:cBhvr override="childStyle">
                                        <p:cTn id="38" dur="500" fill="hold"/>
                                        <p:tgtEl>
                                          <p:spTgt spid="3">
                                            <p:txEl>
                                              <p:pRg st="2" end="2"/>
                                            </p:txEl>
                                          </p:spTgt>
                                        </p:tgtEl>
                                        <p:attrNameLst>
                                          <p:attrName>style.textDecorationUnderline</p:attrName>
                                        </p:attrNameLst>
                                      </p:cBhvr>
                                      <p:to>
                                        <p:strVal val="true"/>
                                      </p:to>
                                    </p:set>
                                  </p:childTnLst>
                                </p:cTn>
                              </p:par>
                            </p:childTnLst>
                          </p:cTn>
                        </p:par>
                        <p:par>
                          <p:cTn id="39" fill="hold">
                            <p:stCondLst>
                              <p:cond delay="18240"/>
                            </p:stCondLst>
                            <p:childTnLst>
                              <p:par>
                                <p:cTn id="40" presetID="18" presetClass="emph" presetSubtype="0" fill="hold" nodeType="afterEffect">
                                  <p:stCondLst>
                                    <p:cond delay="0"/>
                                  </p:stCondLst>
                                  <p:iterate type="lt">
                                    <p:tmPct val="4000"/>
                                  </p:iterate>
                                  <p:childTnLst>
                                    <p:set>
                                      <p:cBhvr override="childStyle">
                                        <p:cTn id="41" dur="500" fill="hold"/>
                                        <p:tgtEl>
                                          <p:spTgt spid="3">
                                            <p:txEl>
                                              <p:pRg st="3" end="3"/>
                                            </p:txEl>
                                          </p:spTgt>
                                        </p:tgtEl>
                                        <p:attrNameLst>
                                          <p:attrName>style.textDecorationUnderline</p:attrName>
                                        </p:attrNameLst>
                                      </p:cBhvr>
                                      <p:to>
                                        <p:strVal val="true"/>
                                      </p:to>
                                    </p:set>
                                  </p:childTnLst>
                                </p:cTn>
                              </p:par>
                            </p:childTnLst>
                          </p:cTn>
                        </p:par>
                        <p:par>
                          <p:cTn id="42" fill="hold">
                            <p:stCondLst>
                              <p:cond delay="25160"/>
                            </p:stCondLst>
                            <p:childTnLst>
                              <p:par>
                                <p:cTn id="43" presetID="18" presetClass="emph" presetSubtype="0" fill="hold" nodeType="afterEffect">
                                  <p:stCondLst>
                                    <p:cond delay="0"/>
                                  </p:stCondLst>
                                  <p:iterate type="lt">
                                    <p:tmPct val="4000"/>
                                  </p:iterate>
                                  <p:childTnLst>
                                    <p:set>
                                      <p:cBhvr override="childStyle">
                                        <p:cTn id="44" dur="500" fill="hold"/>
                                        <p:tgtEl>
                                          <p:spTgt spid="3">
                                            <p:txEl>
                                              <p:pRg st="4" end="4"/>
                                            </p:txEl>
                                          </p:spTgt>
                                        </p:tgtEl>
                                        <p:attrNameLst>
                                          <p:attrName>style.textDecorationUnderline</p:attrName>
                                        </p:attrNameLst>
                                      </p:cBhvr>
                                      <p:to>
                                        <p:strVal val="true"/>
                                      </p:to>
                                    </p:set>
                                  </p:childTnLst>
                                </p:cTn>
                              </p:par>
                            </p:childTnLst>
                          </p:cTn>
                        </p:par>
                        <p:par>
                          <p:cTn id="45" fill="hold">
                            <p:stCondLst>
                              <p:cond delay="27600"/>
                            </p:stCondLst>
                            <p:childTnLst>
                              <p:par>
                                <p:cTn id="46" presetID="18" presetClass="emph" presetSubtype="0" fill="hold" grpId="1" nodeType="afterEffect">
                                  <p:stCondLst>
                                    <p:cond delay="0"/>
                                  </p:stCondLst>
                                  <p:iterate type="lt">
                                    <p:tmPct val="4000"/>
                                  </p:iterate>
                                  <p:childTnLst>
                                    <p:set>
                                      <p:cBhvr override="childStyle">
                                        <p:cTn id="47" dur="500" fill="hold"/>
                                        <p:tgtEl>
                                          <p:spTgt spid="2"/>
                                        </p:tgtEl>
                                        <p:attrNameLst>
                                          <p:attrName>style.textDecorationUnderline</p:attrName>
                                        </p:attrNameLst>
                                      </p:cBhvr>
                                      <p:to>
                                        <p:strVal val="true"/>
                                      </p:to>
                                    </p:set>
                                  </p:childTnLst>
                                </p:cTn>
                              </p:par>
                            </p:childTnLst>
                          </p:cTn>
                        </p:par>
                        <p:par>
                          <p:cTn id="48" fill="hold">
                            <p:stCondLst>
                              <p:cond delay="36660"/>
                            </p:stCondLst>
                            <p:childTnLst>
                              <p:par>
                                <p:cTn id="49" presetID="35" presetClass="exit" presetSubtype="0" fill="hold" grpId="0" nodeType="afterEffect">
                                  <p:stCondLst>
                                    <p:cond delay="0"/>
                                  </p:stCondLst>
                                  <p:iterate type="lt">
                                    <p:tmPct val="0"/>
                                  </p:iterate>
                                  <p:childTnLst>
                                    <p:animEffect transition="out" filter="fade">
                                      <p:cBhvr>
                                        <p:cTn id="50" dur="2000"/>
                                        <p:tgtEl>
                                          <p:spTgt spid="3">
                                            <p:txEl>
                                              <p:pRg st="0" end="0"/>
                                            </p:txEl>
                                          </p:spTgt>
                                        </p:tgtEl>
                                      </p:cBhvr>
                                    </p:animEffect>
                                    <p:anim calcmode="lin" valueType="num">
                                      <p:cBhvr>
                                        <p:cTn id="51" dur="2000"/>
                                        <p:tgtEl>
                                          <p:spTgt spid="3">
                                            <p:txEl>
                                              <p:pRg st="0" end="0"/>
                                            </p:txEl>
                                          </p:spTgt>
                                        </p:tgtEl>
                                        <p:attrNameLst>
                                          <p:attrName>style.rotation</p:attrName>
                                        </p:attrNameLst>
                                      </p:cBhvr>
                                      <p:tavLst>
                                        <p:tav tm="0">
                                          <p:val>
                                            <p:fltVal val="0"/>
                                          </p:val>
                                        </p:tav>
                                        <p:tav tm="100000">
                                          <p:val>
                                            <p:fltVal val="720"/>
                                          </p:val>
                                        </p:tav>
                                      </p:tavLst>
                                    </p:anim>
                                    <p:anim calcmode="lin" valueType="num">
                                      <p:cBhvr>
                                        <p:cTn id="52" dur="2000"/>
                                        <p:tgtEl>
                                          <p:spTgt spid="3">
                                            <p:txEl>
                                              <p:pRg st="0" end="0"/>
                                            </p:txEl>
                                          </p:spTgt>
                                        </p:tgtEl>
                                        <p:attrNameLst>
                                          <p:attrName>ppt_h</p:attrName>
                                        </p:attrNameLst>
                                      </p:cBhvr>
                                      <p:tavLst>
                                        <p:tav tm="0">
                                          <p:val>
                                            <p:strVal val="ppt_h"/>
                                          </p:val>
                                        </p:tav>
                                        <p:tav tm="100000">
                                          <p:val>
                                            <p:fltVal val="0"/>
                                          </p:val>
                                        </p:tav>
                                      </p:tavLst>
                                    </p:anim>
                                    <p:anim calcmode="lin" valueType="num">
                                      <p:cBhvr>
                                        <p:cTn id="53" dur="2000"/>
                                        <p:tgtEl>
                                          <p:spTgt spid="3">
                                            <p:txEl>
                                              <p:pRg st="0" end="0"/>
                                            </p:txEl>
                                          </p:spTgt>
                                        </p:tgtEl>
                                        <p:attrNameLst>
                                          <p:attrName>ppt_w</p:attrName>
                                        </p:attrNameLst>
                                      </p:cBhvr>
                                      <p:tavLst>
                                        <p:tav tm="0">
                                          <p:val>
                                            <p:strVal val="ppt_w"/>
                                          </p:val>
                                        </p:tav>
                                        <p:tav tm="100000">
                                          <p:val>
                                            <p:fltVal val="0"/>
                                          </p:val>
                                        </p:tav>
                                      </p:tavLst>
                                    </p:anim>
                                    <p:set>
                                      <p:cBhvr>
                                        <p:cTn id="54" dur="1" fill="hold">
                                          <p:stCondLst>
                                            <p:cond delay="1999"/>
                                          </p:stCondLst>
                                        </p:cTn>
                                        <p:tgtEl>
                                          <p:spTgt spid="3">
                                            <p:txEl>
                                              <p:pRg st="0" end="0"/>
                                            </p:txEl>
                                          </p:spTgt>
                                        </p:tgtEl>
                                        <p:attrNameLst>
                                          <p:attrName>style.visibility</p:attrName>
                                        </p:attrNameLst>
                                      </p:cBhvr>
                                      <p:to>
                                        <p:strVal val="hidden"/>
                                      </p:to>
                                    </p:set>
                                  </p:childTnLst>
                                </p:cTn>
                              </p:par>
                            </p:childTnLst>
                          </p:cTn>
                        </p:par>
                        <p:par>
                          <p:cTn id="55" fill="hold">
                            <p:stCondLst>
                              <p:cond delay="38660"/>
                            </p:stCondLst>
                            <p:childTnLst>
                              <p:par>
                                <p:cTn id="56" presetID="35" presetClass="exit" presetSubtype="0" fill="hold" grpId="0" nodeType="afterEffect">
                                  <p:stCondLst>
                                    <p:cond delay="0"/>
                                  </p:stCondLst>
                                  <p:iterate type="lt">
                                    <p:tmPct val="0"/>
                                  </p:iterate>
                                  <p:childTnLst>
                                    <p:animEffect transition="out" filter="fade">
                                      <p:cBhvr>
                                        <p:cTn id="57" dur="2000"/>
                                        <p:tgtEl>
                                          <p:spTgt spid="3">
                                            <p:txEl>
                                              <p:pRg st="1" end="1"/>
                                            </p:txEl>
                                          </p:spTgt>
                                        </p:tgtEl>
                                      </p:cBhvr>
                                    </p:animEffect>
                                    <p:anim calcmode="lin" valueType="num">
                                      <p:cBhvr>
                                        <p:cTn id="58" dur="2000"/>
                                        <p:tgtEl>
                                          <p:spTgt spid="3">
                                            <p:txEl>
                                              <p:pRg st="1" end="1"/>
                                            </p:txEl>
                                          </p:spTgt>
                                        </p:tgtEl>
                                        <p:attrNameLst>
                                          <p:attrName>style.rotation</p:attrName>
                                        </p:attrNameLst>
                                      </p:cBhvr>
                                      <p:tavLst>
                                        <p:tav tm="0">
                                          <p:val>
                                            <p:fltVal val="0"/>
                                          </p:val>
                                        </p:tav>
                                        <p:tav tm="100000">
                                          <p:val>
                                            <p:fltVal val="720"/>
                                          </p:val>
                                        </p:tav>
                                      </p:tavLst>
                                    </p:anim>
                                    <p:anim calcmode="lin" valueType="num">
                                      <p:cBhvr>
                                        <p:cTn id="59" dur="2000"/>
                                        <p:tgtEl>
                                          <p:spTgt spid="3">
                                            <p:txEl>
                                              <p:pRg st="1" end="1"/>
                                            </p:txEl>
                                          </p:spTgt>
                                        </p:tgtEl>
                                        <p:attrNameLst>
                                          <p:attrName>ppt_h</p:attrName>
                                        </p:attrNameLst>
                                      </p:cBhvr>
                                      <p:tavLst>
                                        <p:tav tm="0">
                                          <p:val>
                                            <p:strVal val="ppt_h"/>
                                          </p:val>
                                        </p:tav>
                                        <p:tav tm="100000">
                                          <p:val>
                                            <p:fltVal val="0"/>
                                          </p:val>
                                        </p:tav>
                                      </p:tavLst>
                                    </p:anim>
                                    <p:anim calcmode="lin" valueType="num">
                                      <p:cBhvr>
                                        <p:cTn id="60" dur="2000"/>
                                        <p:tgtEl>
                                          <p:spTgt spid="3">
                                            <p:txEl>
                                              <p:pRg st="1" end="1"/>
                                            </p:txEl>
                                          </p:spTgt>
                                        </p:tgtEl>
                                        <p:attrNameLst>
                                          <p:attrName>ppt_w</p:attrName>
                                        </p:attrNameLst>
                                      </p:cBhvr>
                                      <p:tavLst>
                                        <p:tav tm="0">
                                          <p:val>
                                            <p:strVal val="ppt_w"/>
                                          </p:val>
                                        </p:tav>
                                        <p:tav tm="100000">
                                          <p:val>
                                            <p:fltVal val="0"/>
                                          </p:val>
                                        </p:tav>
                                      </p:tavLst>
                                    </p:anim>
                                    <p:set>
                                      <p:cBhvr>
                                        <p:cTn id="61" dur="1" fill="hold">
                                          <p:stCondLst>
                                            <p:cond delay="1999"/>
                                          </p:stCondLst>
                                        </p:cTn>
                                        <p:tgtEl>
                                          <p:spTgt spid="3">
                                            <p:txEl>
                                              <p:pRg st="1" end="1"/>
                                            </p:txEl>
                                          </p:spTgt>
                                        </p:tgtEl>
                                        <p:attrNameLst>
                                          <p:attrName>style.visibility</p:attrName>
                                        </p:attrNameLst>
                                      </p:cBhvr>
                                      <p:to>
                                        <p:strVal val="hidden"/>
                                      </p:to>
                                    </p:set>
                                  </p:childTnLst>
                                </p:cTn>
                              </p:par>
                            </p:childTnLst>
                          </p:cTn>
                        </p:par>
                        <p:par>
                          <p:cTn id="62" fill="hold">
                            <p:stCondLst>
                              <p:cond delay="40660"/>
                            </p:stCondLst>
                            <p:childTnLst>
                              <p:par>
                                <p:cTn id="63" presetID="35" presetClass="exit" presetSubtype="0" fill="hold" grpId="0" nodeType="afterEffect">
                                  <p:stCondLst>
                                    <p:cond delay="0"/>
                                  </p:stCondLst>
                                  <p:iterate type="lt">
                                    <p:tmPct val="0"/>
                                  </p:iterate>
                                  <p:childTnLst>
                                    <p:animEffect transition="out" filter="fade">
                                      <p:cBhvr>
                                        <p:cTn id="64" dur="2000"/>
                                        <p:tgtEl>
                                          <p:spTgt spid="3">
                                            <p:txEl>
                                              <p:pRg st="2" end="2"/>
                                            </p:txEl>
                                          </p:spTgt>
                                        </p:tgtEl>
                                      </p:cBhvr>
                                    </p:animEffect>
                                    <p:anim calcmode="lin" valueType="num">
                                      <p:cBhvr>
                                        <p:cTn id="65" dur="2000"/>
                                        <p:tgtEl>
                                          <p:spTgt spid="3">
                                            <p:txEl>
                                              <p:pRg st="2" end="2"/>
                                            </p:txEl>
                                          </p:spTgt>
                                        </p:tgtEl>
                                        <p:attrNameLst>
                                          <p:attrName>style.rotation</p:attrName>
                                        </p:attrNameLst>
                                      </p:cBhvr>
                                      <p:tavLst>
                                        <p:tav tm="0">
                                          <p:val>
                                            <p:fltVal val="0"/>
                                          </p:val>
                                        </p:tav>
                                        <p:tav tm="100000">
                                          <p:val>
                                            <p:fltVal val="720"/>
                                          </p:val>
                                        </p:tav>
                                      </p:tavLst>
                                    </p:anim>
                                    <p:anim calcmode="lin" valueType="num">
                                      <p:cBhvr>
                                        <p:cTn id="66" dur="2000"/>
                                        <p:tgtEl>
                                          <p:spTgt spid="3">
                                            <p:txEl>
                                              <p:pRg st="2" end="2"/>
                                            </p:txEl>
                                          </p:spTgt>
                                        </p:tgtEl>
                                        <p:attrNameLst>
                                          <p:attrName>ppt_h</p:attrName>
                                        </p:attrNameLst>
                                      </p:cBhvr>
                                      <p:tavLst>
                                        <p:tav tm="0">
                                          <p:val>
                                            <p:strVal val="ppt_h"/>
                                          </p:val>
                                        </p:tav>
                                        <p:tav tm="100000">
                                          <p:val>
                                            <p:fltVal val="0"/>
                                          </p:val>
                                        </p:tav>
                                      </p:tavLst>
                                    </p:anim>
                                    <p:anim calcmode="lin" valueType="num">
                                      <p:cBhvr>
                                        <p:cTn id="67" dur="2000"/>
                                        <p:tgtEl>
                                          <p:spTgt spid="3">
                                            <p:txEl>
                                              <p:pRg st="2" end="2"/>
                                            </p:txEl>
                                          </p:spTgt>
                                        </p:tgtEl>
                                        <p:attrNameLst>
                                          <p:attrName>ppt_w</p:attrName>
                                        </p:attrNameLst>
                                      </p:cBhvr>
                                      <p:tavLst>
                                        <p:tav tm="0">
                                          <p:val>
                                            <p:strVal val="ppt_w"/>
                                          </p:val>
                                        </p:tav>
                                        <p:tav tm="100000">
                                          <p:val>
                                            <p:fltVal val="0"/>
                                          </p:val>
                                        </p:tav>
                                      </p:tavLst>
                                    </p:anim>
                                    <p:set>
                                      <p:cBhvr>
                                        <p:cTn id="68" dur="1" fill="hold">
                                          <p:stCondLst>
                                            <p:cond delay="1999"/>
                                          </p:stCondLst>
                                        </p:cTn>
                                        <p:tgtEl>
                                          <p:spTgt spid="3">
                                            <p:txEl>
                                              <p:pRg st="2" end="2"/>
                                            </p:txEl>
                                          </p:spTgt>
                                        </p:tgtEl>
                                        <p:attrNameLst>
                                          <p:attrName>style.visibility</p:attrName>
                                        </p:attrNameLst>
                                      </p:cBhvr>
                                      <p:to>
                                        <p:strVal val="hidden"/>
                                      </p:to>
                                    </p:set>
                                  </p:childTnLst>
                                </p:cTn>
                              </p:par>
                            </p:childTnLst>
                          </p:cTn>
                        </p:par>
                        <p:par>
                          <p:cTn id="69" fill="hold">
                            <p:stCondLst>
                              <p:cond delay="42660"/>
                            </p:stCondLst>
                            <p:childTnLst>
                              <p:par>
                                <p:cTn id="70" presetID="35" presetClass="exit" presetSubtype="0" fill="hold" grpId="0" nodeType="afterEffect">
                                  <p:stCondLst>
                                    <p:cond delay="0"/>
                                  </p:stCondLst>
                                  <p:iterate type="lt">
                                    <p:tmPct val="0"/>
                                  </p:iterate>
                                  <p:childTnLst>
                                    <p:animEffect transition="out" filter="fade">
                                      <p:cBhvr>
                                        <p:cTn id="71" dur="2000"/>
                                        <p:tgtEl>
                                          <p:spTgt spid="3">
                                            <p:txEl>
                                              <p:pRg st="3" end="3"/>
                                            </p:txEl>
                                          </p:spTgt>
                                        </p:tgtEl>
                                      </p:cBhvr>
                                    </p:animEffect>
                                    <p:anim calcmode="lin" valueType="num">
                                      <p:cBhvr>
                                        <p:cTn id="72" dur="2000"/>
                                        <p:tgtEl>
                                          <p:spTgt spid="3">
                                            <p:txEl>
                                              <p:pRg st="3" end="3"/>
                                            </p:txEl>
                                          </p:spTgt>
                                        </p:tgtEl>
                                        <p:attrNameLst>
                                          <p:attrName>style.rotation</p:attrName>
                                        </p:attrNameLst>
                                      </p:cBhvr>
                                      <p:tavLst>
                                        <p:tav tm="0">
                                          <p:val>
                                            <p:fltVal val="0"/>
                                          </p:val>
                                        </p:tav>
                                        <p:tav tm="100000">
                                          <p:val>
                                            <p:fltVal val="720"/>
                                          </p:val>
                                        </p:tav>
                                      </p:tavLst>
                                    </p:anim>
                                    <p:anim calcmode="lin" valueType="num">
                                      <p:cBhvr>
                                        <p:cTn id="73" dur="2000"/>
                                        <p:tgtEl>
                                          <p:spTgt spid="3">
                                            <p:txEl>
                                              <p:pRg st="3" end="3"/>
                                            </p:txEl>
                                          </p:spTgt>
                                        </p:tgtEl>
                                        <p:attrNameLst>
                                          <p:attrName>ppt_h</p:attrName>
                                        </p:attrNameLst>
                                      </p:cBhvr>
                                      <p:tavLst>
                                        <p:tav tm="0">
                                          <p:val>
                                            <p:strVal val="ppt_h"/>
                                          </p:val>
                                        </p:tav>
                                        <p:tav tm="100000">
                                          <p:val>
                                            <p:fltVal val="0"/>
                                          </p:val>
                                        </p:tav>
                                      </p:tavLst>
                                    </p:anim>
                                    <p:anim calcmode="lin" valueType="num">
                                      <p:cBhvr>
                                        <p:cTn id="74" dur="2000"/>
                                        <p:tgtEl>
                                          <p:spTgt spid="3">
                                            <p:txEl>
                                              <p:pRg st="3" end="3"/>
                                            </p:txEl>
                                          </p:spTgt>
                                        </p:tgtEl>
                                        <p:attrNameLst>
                                          <p:attrName>ppt_w</p:attrName>
                                        </p:attrNameLst>
                                      </p:cBhvr>
                                      <p:tavLst>
                                        <p:tav tm="0">
                                          <p:val>
                                            <p:strVal val="ppt_w"/>
                                          </p:val>
                                        </p:tav>
                                        <p:tav tm="100000">
                                          <p:val>
                                            <p:fltVal val="0"/>
                                          </p:val>
                                        </p:tav>
                                      </p:tavLst>
                                    </p:anim>
                                    <p:set>
                                      <p:cBhvr>
                                        <p:cTn id="75" dur="1" fill="hold">
                                          <p:stCondLst>
                                            <p:cond delay="1999"/>
                                          </p:stCondLst>
                                        </p:cTn>
                                        <p:tgtEl>
                                          <p:spTgt spid="3">
                                            <p:txEl>
                                              <p:pRg st="3" end="3"/>
                                            </p:txEl>
                                          </p:spTgt>
                                        </p:tgtEl>
                                        <p:attrNameLst>
                                          <p:attrName>style.visibility</p:attrName>
                                        </p:attrNameLst>
                                      </p:cBhvr>
                                      <p:to>
                                        <p:strVal val="hidden"/>
                                      </p:to>
                                    </p:set>
                                  </p:childTnLst>
                                </p:cTn>
                              </p:par>
                            </p:childTnLst>
                          </p:cTn>
                        </p:par>
                        <p:par>
                          <p:cTn id="76" fill="hold">
                            <p:stCondLst>
                              <p:cond delay="44660"/>
                            </p:stCondLst>
                            <p:childTnLst>
                              <p:par>
                                <p:cTn id="77" presetID="35" presetClass="exit" presetSubtype="0" fill="hold" grpId="0" nodeType="afterEffect">
                                  <p:stCondLst>
                                    <p:cond delay="0"/>
                                  </p:stCondLst>
                                  <p:iterate type="lt">
                                    <p:tmPct val="0"/>
                                  </p:iterate>
                                  <p:childTnLst>
                                    <p:animEffect transition="out" filter="fade">
                                      <p:cBhvr>
                                        <p:cTn id="78" dur="2000"/>
                                        <p:tgtEl>
                                          <p:spTgt spid="3">
                                            <p:txEl>
                                              <p:pRg st="4" end="4"/>
                                            </p:txEl>
                                          </p:spTgt>
                                        </p:tgtEl>
                                      </p:cBhvr>
                                    </p:animEffect>
                                    <p:anim calcmode="lin" valueType="num">
                                      <p:cBhvr>
                                        <p:cTn id="79" dur="2000"/>
                                        <p:tgtEl>
                                          <p:spTgt spid="3">
                                            <p:txEl>
                                              <p:pRg st="4" end="4"/>
                                            </p:txEl>
                                          </p:spTgt>
                                        </p:tgtEl>
                                        <p:attrNameLst>
                                          <p:attrName>style.rotation</p:attrName>
                                        </p:attrNameLst>
                                      </p:cBhvr>
                                      <p:tavLst>
                                        <p:tav tm="0">
                                          <p:val>
                                            <p:fltVal val="0"/>
                                          </p:val>
                                        </p:tav>
                                        <p:tav tm="100000">
                                          <p:val>
                                            <p:fltVal val="720"/>
                                          </p:val>
                                        </p:tav>
                                      </p:tavLst>
                                    </p:anim>
                                    <p:anim calcmode="lin" valueType="num">
                                      <p:cBhvr>
                                        <p:cTn id="80" dur="2000"/>
                                        <p:tgtEl>
                                          <p:spTgt spid="3">
                                            <p:txEl>
                                              <p:pRg st="4" end="4"/>
                                            </p:txEl>
                                          </p:spTgt>
                                        </p:tgtEl>
                                        <p:attrNameLst>
                                          <p:attrName>ppt_h</p:attrName>
                                        </p:attrNameLst>
                                      </p:cBhvr>
                                      <p:tavLst>
                                        <p:tav tm="0">
                                          <p:val>
                                            <p:strVal val="ppt_h"/>
                                          </p:val>
                                        </p:tav>
                                        <p:tav tm="100000">
                                          <p:val>
                                            <p:fltVal val="0"/>
                                          </p:val>
                                        </p:tav>
                                      </p:tavLst>
                                    </p:anim>
                                    <p:anim calcmode="lin" valueType="num">
                                      <p:cBhvr>
                                        <p:cTn id="81" dur="2000"/>
                                        <p:tgtEl>
                                          <p:spTgt spid="3">
                                            <p:txEl>
                                              <p:pRg st="4" end="4"/>
                                            </p:txEl>
                                          </p:spTgt>
                                        </p:tgtEl>
                                        <p:attrNameLst>
                                          <p:attrName>ppt_w</p:attrName>
                                        </p:attrNameLst>
                                      </p:cBhvr>
                                      <p:tavLst>
                                        <p:tav tm="0">
                                          <p:val>
                                            <p:strVal val="ppt_w"/>
                                          </p:val>
                                        </p:tav>
                                        <p:tav tm="100000">
                                          <p:val>
                                            <p:fltVal val="0"/>
                                          </p:val>
                                        </p:tav>
                                      </p:tavLst>
                                    </p:anim>
                                    <p:set>
                                      <p:cBhvr>
                                        <p:cTn id="82" dur="1" fill="hold">
                                          <p:stCondLst>
                                            <p:cond delay="1999"/>
                                          </p:stCondLst>
                                        </p:cTn>
                                        <p:tgtEl>
                                          <p:spTgt spid="3">
                                            <p:txEl>
                                              <p:pRg st="4" end="4"/>
                                            </p:txEl>
                                          </p:spTgt>
                                        </p:tgtEl>
                                        <p:attrNameLst>
                                          <p:attrName>style.visibility</p:attrName>
                                        </p:attrNameLst>
                                      </p:cBhvr>
                                      <p:to>
                                        <p:strVal val="hidden"/>
                                      </p:to>
                                    </p:set>
                                  </p:childTnLst>
                                </p:cTn>
                              </p:par>
                            </p:childTnLst>
                          </p:cTn>
                        </p:par>
                        <p:par>
                          <p:cTn id="83" fill="hold">
                            <p:stCondLst>
                              <p:cond delay="46660"/>
                            </p:stCondLst>
                            <p:childTnLst>
                              <p:par>
                                <p:cTn id="84" presetID="34" presetClass="exit" presetSubtype="0" fill="hold" grpId="2" nodeType="afterEffect">
                                  <p:stCondLst>
                                    <p:cond delay="0"/>
                                  </p:stCondLst>
                                  <p:iterate type="lt">
                                    <p:tmPct val="0"/>
                                  </p:iterate>
                                  <p:childTnLst>
                                    <p:anim from="(ppt_x)" to="(ppt_x+1)" calcmode="lin" valueType="num">
                                      <p:cBhvr>
                                        <p:cTn id="85" dur="1000">
                                          <p:stCondLst>
                                            <p:cond delay="0"/>
                                          </p:stCondLst>
                                        </p:cTn>
                                        <p:tgtEl>
                                          <p:spTgt spid="2"/>
                                        </p:tgtEl>
                                        <p:attrNameLst>
                                          <p:attrName>ppt_x</p:attrName>
                                        </p:attrNameLst>
                                      </p:cBhvr>
                                    </p:anim>
                                    <p:anim from="0" to="-1.0" calcmode="lin" valueType="num">
                                      <p:cBhvr>
                                        <p:cTn id="86" dur="200" accel="50000">
                                          <p:stCondLst>
                                            <p:cond delay="0"/>
                                          </p:stCondLst>
                                        </p:cTn>
                                        <p:tgtEl>
                                          <p:spTgt spid="2"/>
                                        </p:tgtEl>
                                        <p:attrNameLst>
                                          <p:attrName>xshear</p:attrName>
                                        </p:attrNameLst>
                                      </p:cBhvr>
                                    </p:anim>
                                    <p:set>
                                      <p:cBhvr>
                                        <p:cTn id="87" dur="800">
                                          <p:stCondLst>
                                            <p:cond delay="200"/>
                                          </p:stCondLst>
                                        </p:cTn>
                                        <p:tgtEl>
                                          <p:spTgt spid="2"/>
                                        </p:tgtEl>
                                        <p:attrNameLst>
                                          <p:attrName>xshear</p:attrName>
                                        </p:attrNameLst>
                                      </p:cBhvr>
                                      <p:to>
                                        <p:strVal val="-1.0"/>
                                      </p:to>
                                    </p:set>
                                    <p:set>
                                      <p:cBhvr>
                                        <p:cTn id="88"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0"/>
            <a:ext cx="8229600" cy="725470"/>
          </a:xfrm>
        </p:spPr>
        <p:txBody>
          <a:bodyPr>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sz="48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Применения</a:t>
            </a:r>
            <a:endParaRPr lang="ru-RU" sz="48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Содержимое 2"/>
          <p:cNvSpPr>
            <a:spLocks noGrp="1"/>
          </p:cNvSpPr>
          <p:nvPr>
            <p:ph sz="half" idx="1"/>
          </p:nvPr>
        </p:nvSpPr>
        <p:spPr>
          <a:xfrm>
            <a:off x="428596" y="785794"/>
            <a:ext cx="4038600" cy="5786478"/>
          </a:xfrm>
        </p:spPr>
        <p:txBody>
          <a:bodyPr>
            <a:noAutofit/>
          </a:bodyPr>
          <a:lstStyle/>
          <a:p>
            <a:r>
              <a:rPr lang="ru-RU" sz="1300" dirty="0" smtClean="0"/>
              <a:t>В России полиэтилентерефталат используют главным образом для изготовления заготовок (</a:t>
            </a:r>
            <a:r>
              <a:rPr lang="ru-RU" sz="1300" dirty="0" err="1" smtClean="0"/>
              <a:t>преформ</a:t>
            </a:r>
            <a:r>
              <a:rPr lang="ru-RU" sz="1300" dirty="0" smtClean="0"/>
              <a:t>) различного вида, из которых затем изготавливаются (выдуваются после нагрева) пластиковые контейнеры различного вида и назначения (в первую очередь, пластиковые бутылки). В меньшей степени применяется для </a:t>
            </a:r>
            <a:r>
              <a:rPr lang="ru-RU" sz="1300" u="sng" dirty="0" smtClean="0">
                <a:hlinkClick r:id="rId2" tooltip="Формование химических волокон"/>
              </a:rPr>
              <a:t>переработки в волокна</a:t>
            </a:r>
            <a:r>
              <a:rPr lang="ru-RU" sz="1300" dirty="0" smtClean="0"/>
              <a:t> (см. </a:t>
            </a:r>
            <a:r>
              <a:rPr lang="ru-RU" sz="1300" u="sng" dirty="0" smtClean="0">
                <a:hlinkClick r:id="rId3" tooltip="Полиэфирное волокно"/>
              </a:rPr>
              <a:t>Полиэфирное волокно</a:t>
            </a:r>
            <a:r>
              <a:rPr lang="ru-RU" sz="1300" dirty="0" smtClean="0"/>
              <a:t>), плёнки, а также литьём в различные изделия. В мире ситуация обратная: большая часть ПЭТФ идет на производство нитей и волокон. Многообразно применение заготовок и Полиэтилентерефталата в машиностроении, химической промышленности, пищевом оборудовании, транспортных и конвейерных технологиях, медицинской промышленности, приборостроении и бытовой технике. Для обеспечения лучших механических, физических, электрических свойств РЕТ наполняется различными добавками (</a:t>
            </a:r>
            <a:r>
              <a:rPr lang="ru-RU" sz="1300" u="sng" dirty="0" smtClean="0">
                <a:hlinkClick r:id="rId4" tooltip="Стекловолокно"/>
              </a:rPr>
              <a:t>стекловолокно</a:t>
            </a:r>
            <a:r>
              <a:rPr lang="ru-RU" sz="1300" dirty="0" smtClean="0"/>
              <a:t>, </a:t>
            </a:r>
            <a:r>
              <a:rPr lang="ru-RU" sz="1300" u="sng" dirty="0" smtClean="0">
                <a:hlinkClick r:id="rId5" tooltip="Дисульфид молибдена"/>
              </a:rPr>
              <a:t>дисульфид молибдена</a:t>
            </a:r>
            <a:r>
              <a:rPr lang="ru-RU" sz="1300" dirty="0" smtClean="0"/>
              <a:t>, </a:t>
            </a:r>
            <a:r>
              <a:rPr lang="ru-RU" sz="1300" u="sng" dirty="0" smtClean="0">
                <a:hlinkClick r:id="rId6" tooltip="Фторопласт"/>
              </a:rPr>
              <a:t>фторопласт</a:t>
            </a:r>
            <a:r>
              <a:rPr lang="ru-RU" sz="1300" dirty="0" smtClean="0"/>
              <a:t>).</a:t>
            </a:r>
          </a:p>
          <a:p>
            <a:r>
              <a:rPr lang="ru-RU" sz="1300" dirty="0" smtClean="0"/>
              <a:t>Полиэтилентерефталат относится к группе </a:t>
            </a:r>
            <a:r>
              <a:rPr lang="ru-RU" sz="1300" dirty="0" err="1" smtClean="0"/>
              <a:t>алифатически-ароматических</a:t>
            </a:r>
            <a:r>
              <a:rPr lang="ru-RU" sz="1300" dirty="0" smtClean="0"/>
              <a:t> полиэфиров, которые используются для производства волокон, пищевых плёнок и пластиков, представляющих одно из важнейших направлений в полимерной индустрии и смежных отраслях. </a:t>
            </a:r>
            <a:endParaRPr lang="ru-RU" sz="1300" dirty="0"/>
          </a:p>
        </p:txBody>
      </p:sp>
      <p:sp>
        <p:nvSpPr>
          <p:cNvPr id="4" name="Содержимое 3"/>
          <p:cNvSpPr>
            <a:spLocks noGrp="1"/>
          </p:cNvSpPr>
          <p:nvPr>
            <p:ph sz="half" idx="2"/>
          </p:nvPr>
        </p:nvSpPr>
        <p:spPr>
          <a:xfrm>
            <a:off x="4648200" y="785794"/>
            <a:ext cx="4038600" cy="5786478"/>
          </a:xfrm>
        </p:spPr>
        <p:txBody>
          <a:bodyPr>
            <a:normAutofit fontScale="92500" lnSpcReduction="20000"/>
          </a:bodyPr>
          <a:lstStyle/>
          <a:p>
            <a:r>
              <a:rPr lang="ru-RU" sz="1500" dirty="0"/>
              <a:t>Область применения полиэфиров</a:t>
            </a:r>
            <a:r>
              <a:rPr lang="ru-RU" sz="1500" dirty="0" smtClean="0"/>
              <a:t>:</a:t>
            </a:r>
            <a:endParaRPr lang="en-US" sz="1500" dirty="0" smtClean="0"/>
          </a:p>
          <a:p>
            <a:pPr lvl="0"/>
            <a:r>
              <a:rPr lang="ru-RU" sz="1600" dirty="0"/>
              <a:t>самое массовое из всех видов химических волокон для бытовых целей (одежда) и техники; </a:t>
            </a:r>
          </a:p>
          <a:p>
            <a:pPr lvl="0"/>
            <a:r>
              <a:rPr lang="ru-RU" sz="1600" dirty="0"/>
              <a:t>ёмкости для жидких продуктов питания, особенно ёмкости (бутылки) для различных напитков; </a:t>
            </a:r>
          </a:p>
          <a:p>
            <a:pPr lvl="0"/>
            <a:r>
              <a:rPr lang="ru-RU" sz="1600" dirty="0"/>
              <a:t>основной материал для армирования автомобильных шин, транспортерных лент, шлангов высоко давления и других резинотехнических изделий; </a:t>
            </a:r>
          </a:p>
          <a:p>
            <a:pPr lvl="0"/>
            <a:r>
              <a:rPr lang="ru-RU" sz="1600" dirty="0"/>
              <a:t>чрезвычайно важный современный материал для носителей информации — основа всех современных фото-, кино- и рентгеновских плёнок; основа носителей информации в компьютерной технике (гибкие диски — дискеты, или «флоппи-диски»), основа магнитных лент для аудио-, видео- и другой записывающей техники; </a:t>
            </a:r>
          </a:p>
          <a:p>
            <a:pPr lvl="0"/>
            <a:r>
              <a:rPr lang="ru-RU" sz="1600" dirty="0"/>
              <a:t>пластик для ответственных видов изделий в различных отраслях машиностроения, </a:t>
            </a:r>
            <a:r>
              <a:rPr lang="ru-RU" sz="1600" dirty="0" err="1"/>
              <a:t>электро</a:t>
            </a:r>
            <a:r>
              <a:rPr lang="ru-RU" sz="1600" dirty="0"/>
              <a:t>- и радиотехнике; </a:t>
            </a:r>
          </a:p>
          <a:p>
            <a:pPr lvl="0"/>
            <a:r>
              <a:rPr lang="ru-RU" sz="1600" dirty="0"/>
              <a:t>листовой материал, прозрачный для солнечных лучей (в том числе и </a:t>
            </a:r>
            <a:r>
              <a:rPr lang="ru-RU" sz="1600" dirty="0">
                <a:hlinkClick r:id="rId7" tooltip="УФ"/>
              </a:rPr>
              <a:t>УФ</a:t>
            </a:r>
            <a:r>
              <a:rPr lang="ru-RU" sz="1600" dirty="0"/>
              <a:t>) и устойчивый к воздействиям окружающей среды, используемый в сельском хозяйстве и строительстве. </a:t>
            </a:r>
          </a:p>
          <a:p>
            <a:endParaRPr lang="ru-RU" sz="150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par>
                          <p:cTn id="11" fill="hold">
                            <p:stCondLst>
                              <p:cond delay="1450"/>
                            </p:stCondLst>
                            <p:childTnLst>
                              <p:par>
                                <p:cTn id="12" presetID="27" presetClass="entr" presetSubtype="0" fill="hold" nodeType="afterEffect">
                                  <p:stCondLst>
                                    <p:cond delay="0"/>
                                  </p:stCondLst>
                                  <p:iterate type="lt">
                                    <p:tmPct val="50000"/>
                                  </p:iterate>
                                  <p:childTnLst>
                                    <p:set>
                                      <p:cBhvr>
                                        <p:cTn id="13"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14" dur="8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16" dur="80"/>
                                        <p:tgtEl>
                                          <p:spTgt spid="3">
                                            <p:txEl>
                                              <p:pRg st="0" end="0"/>
                                            </p:txEl>
                                          </p:spTgt>
                                        </p:tgtEl>
                                        <p:attrNameLst>
                                          <p:attrName>fill.type</p:attrName>
                                        </p:attrNameLst>
                                      </p:cBhvr>
                                      <p:to>
                                        <p:strVal val="solid"/>
                                      </p:to>
                                    </p:set>
                                  </p:childTnLst>
                                </p:cTn>
                              </p:par>
                            </p:childTnLst>
                          </p:cTn>
                        </p:par>
                        <p:par>
                          <p:cTn id="17" fill="hold">
                            <p:stCondLst>
                              <p:cond delay="32010"/>
                            </p:stCondLst>
                            <p:childTnLst>
                              <p:par>
                                <p:cTn id="18" presetID="27" presetClass="entr" presetSubtype="0" fill="hold" nodeType="afterEffect">
                                  <p:stCondLst>
                                    <p:cond delay="0"/>
                                  </p:stCondLst>
                                  <p:iterate type="lt">
                                    <p:tmPct val="50000"/>
                                  </p:iterate>
                                  <p:childTnLst>
                                    <p:set>
                                      <p:cBhvr>
                                        <p:cTn id="19" dur="1" fill="hold">
                                          <p:stCondLst>
                                            <p:cond delay="0"/>
                                          </p:stCondLst>
                                        </p:cTn>
                                        <p:tgtEl>
                                          <p:spTgt spid="3">
                                            <p:txEl>
                                              <p:pRg st="1" end="1"/>
                                            </p:txEl>
                                          </p:spTgt>
                                        </p:tgtEl>
                                        <p:attrNameLst>
                                          <p:attrName>style.visibility</p:attrName>
                                        </p:attrNameLst>
                                      </p:cBhvr>
                                      <p:to>
                                        <p:strVal val="visible"/>
                                      </p:to>
                                    </p:set>
                                    <p:anim calcmode="discrete" valueType="clr">
                                      <p:cBhvr override="childStyle">
                                        <p:cTn id="20" dur="80"/>
                                        <p:tgtEl>
                                          <p:spTgt spid="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1" dur="80"/>
                                        <p:tgtEl>
                                          <p:spTgt spid="3">
                                            <p:txEl>
                                              <p:pRg st="1" end="1"/>
                                            </p:txEl>
                                          </p:spTgt>
                                        </p:tgtEl>
                                        <p:attrNameLst>
                                          <p:attrName>fillcolor</p:attrName>
                                        </p:attrNameLst>
                                      </p:cBhvr>
                                      <p:tavLst>
                                        <p:tav tm="0">
                                          <p:val>
                                            <p:clrVal>
                                              <a:schemeClr val="accent2"/>
                                            </p:clrVal>
                                          </p:val>
                                        </p:tav>
                                        <p:tav tm="50000">
                                          <p:val>
                                            <p:clrVal>
                                              <a:schemeClr val="hlink"/>
                                            </p:clrVal>
                                          </p:val>
                                        </p:tav>
                                      </p:tavLst>
                                    </p:anim>
                                    <p:set>
                                      <p:cBhvr>
                                        <p:cTn id="22" dur="80"/>
                                        <p:tgtEl>
                                          <p:spTgt spid="3">
                                            <p:txEl>
                                              <p:pRg st="1" end="1"/>
                                            </p:txEl>
                                          </p:spTgt>
                                        </p:tgtEl>
                                        <p:attrNameLst>
                                          <p:attrName>fill.type</p:attrName>
                                        </p:attrNameLst>
                                      </p:cBhvr>
                                      <p:to>
                                        <p:strVal val="solid"/>
                                      </p:to>
                                    </p:set>
                                  </p:childTnLst>
                                </p:cTn>
                              </p:par>
                            </p:childTnLst>
                          </p:cTn>
                        </p:par>
                        <p:par>
                          <p:cTn id="23" fill="hold">
                            <p:stCondLst>
                              <p:cond delay="40690"/>
                            </p:stCondLst>
                            <p:childTnLst>
                              <p:par>
                                <p:cTn id="24" presetID="27" presetClass="entr" presetSubtype="0" fill="hold" nodeType="afterEffect">
                                  <p:stCondLst>
                                    <p:cond delay="0"/>
                                  </p:stCondLst>
                                  <p:iterate type="lt">
                                    <p:tmPct val="50000"/>
                                  </p:iterate>
                                  <p:childTnLst>
                                    <p:set>
                                      <p:cBhvr>
                                        <p:cTn id="25" dur="1" fill="hold">
                                          <p:stCondLst>
                                            <p:cond delay="0"/>
                                          </p:stCondLst>
                                        </p:cTn>
                                        <p:tgtEl>
                                          <p:spTgt spid="4">
                                            <p:txEl>
                                              <p:pRg st="0" end="0"/>
                                            </p:txEl>
                                          </p:spTgt>
                                        </p:tgtEl>
                                        <p:attrNameLst>
                                          <p:attrName>style.visibility</p:attrName>
                                        </p:attrNameLst>
                                      </p:cBhvr>
                                      <p:to>
                                        <p:strVal val="visible"/>
                                      </p:to>
                                    </p:set>
                                    <p:anim calcmode="discrete" valueType="clr">
                                      <p:cBhvr override="childStyle">
                                        <p:cTn id="26" dur="80"/>
                                        <p:tgtEl>
                                          <p:spTgt spid="4">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7" dur="80"/>
                                        <p:tgtEl>
                                          <p:spTgt spid="4">
                                            <p:txEl>
                                              <p:pRg st="0" end="0"/>
                                            </p:txEl>
                                          </p:spTgt>
                                        </p:tgtEl>
                                        <p:attrNameLst>
                                          <p:attrName>fillcolor</p:attrName>
                                        </p:attrNameLst>
                                      </p:cBhvr>
                                      <p:tavLst>
                                        <p:tav tm="0">
                                          <p:val>
                                            <p:clrVal>
                                              <a:schemeClr val="accent2"/>
                                            </p:clrVal>
                                          </p:val>
                                        </p:tav>
                                        <p:tav tm="50000">
                                          <p:val>
                                            <p:clrVal>
                                              <a:schemeClr val="hlink"/>
                                            </p:clrVal>
                                          </p:val>
                                        </p:tav>
                                      </p:tavLst>
                                    </p:anim>
                                    <p:set>
                                      <p:cBhvr>
                                        <p:cTn id="28" dur="80"/>
                                        <p:tgtEl>
                                          <p:spTgt spid="4">
                                            <p:txEl>
                                              <p:pRg st="0" end="0"/>
                                            </p:txEl>
                                          </p:spTgt>
                                        </p:tgtEl>
                                        <p:attrNameLst>
                                          <p:attrName>fill.type</p:attrName>
                                        </p:attrNameLst>
                                      </p:cBhvr>
                                      <p:to>
                                        <p:strVal val="solid"/>
                                      </p:to>
                                    </p:set>
                                  </p:childTnLst>
                                </p:cTn>
                              </p:par>
                            </p:childTnLst>
                          </p:cTn>
                        </p:par>
                        <p:par>
                          <p:cTn id="29" fill="hold">
                            <p:stCondLst>
                              <p:cond delay="41850"/>
                            </p:stCondLst>
                            <p:childTnLst>
                              <p:par>
                                <p:cTn id="30" presetID="27" presetClass="entr" presetSubtype="0" fill="hold" nodeType="afterEffect">
                                  <p:stCondLst>
                                    <p:cond delay="0"/>
                                  </p:stCondLst>
                                  <p:iterate type="lt">
                                    <p:tmPct val="50000"/>
                                  </p:iterate>
                                  <p:childTnLst>
                                    <p:set>
                                      <p:cBhvr>
                                        <p:cTn id="31" dur="1" fill="hold">
                                          <p:stCondLst>
                                            <p:cond delay="0"/>
                                          </p:stCondLst>
                                        </p:cTn>
                                        <p:tgtEl>
                                          <p:spTgt spid="4">
                                            <p:txEl>
                                              <p:pRg st="1" end="1"/>
                                            </p:txEl>
                                          </p:spTgt>
                                        </p:tgtEl>
                                        <p:attrNameLst>
                                          <p:attrName>style.visibility</p:attrName>
                                        </p:attrNameLst>
                                      </p:cBhvr>
                                      <p:to>
                                        <p:strVal val="visible"/>
                                      </p:to>
                                    </p:set>
                                    <p:anim calcmode="discrete" valueType="clr">
                                      <p:cBhvr override="childStyle">
                                        <p:cTn id="32" dur="80"/>
                                        <p:tgtEl>
                                          <p:spTgt spid="4">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3" dur="80"/>
                                        <p:tgtEl>
                                          <p:spTgt spid="4">
                                            <p:txEl>
                                              <p:pRg st="1" end="1"/>
                                            </p:txEl>
                                          </p:spTgt>
                                        </p:tgtEl>
                                        <p:attrNameLst>
                                          <p:attrName>fillcolor</p:attrName>
                                        </p:attrNameLst>
                                      </p:cBhvr>
                                      <p:tavLst>
                                        <p:tav tm="0">
                                          <p:val>
                                            <p:clrVal>
                                              <a:schemeClr val="accent2"/>
                                            </p:clrVal>
                                          </p:val>
                                        </p:tav>
                                        <p:tav tm="50000">
                                          <p:val>
                                            <p:clrVal>
                                              <a:schemeClr val="hlink"/>
                                            </p:clrVal>
                                          </p:val>
                                        </p:tav>
                                      </p:tavLst>
                                    </p:anim>
                                    <p:set>
                                      <p:cBhvr>
                                        <p:cTn id="34" dur="80"/>
                                        <p:tgtEl>
                                          <p:spTgt spid="4">
                                            <p:txEl>
                                              <p:pRg st="1" end="1"/>
                                            </p:txEl>
                                          </p:spTgt>
                                        </p:tgtEl>
                                        <p:attrNameLst>
                                          <p:attrName>fill.type</p:attrName>
                                        </p:attrNameLst>
                                      </p:cBhvr>
                                      <p:to>
                                        <p:strVal val="solid"/>
                                      </p:to>
                                    </p:set>
                                  </p:childTnLst>
                                </p:cTn>
                              </p:par>
                            </p:childTnLst>
                          </p:cTn>
                        </p:par>
                        <p:par>
                          <p:cTn id="35" fill="hold">
                            <p:stCondLst>
                              <p:cond delay="44810"/>
                            </p:stCondLst>
                            <p:childTnLst>
                              <p:par>
                                <p:cTn id="36" presetID="27" presetClass="entr" presetSubtype="0" fill="hold" nodeType="afterEffect">
                                  <p:stCondLst>
                                    <p:cond delay="0"/>
                                  </p:stCondLst>
                                  <p:iterate type="lt">
                                    <p:tmPct val="50000"/>
                                  </p:iterate>
                                  <p:childTnLst>
                                    <p:set>
                                      <p:cBhvr>
                                        <p:cTn id="37" dur="1" fill="hold">
                                          <p:stCondLst>
                                            <p:cond delay="0"/>
                                          </p:stCondLst>
                                        </p:cTn>
                                        <p:tgtEl>
                                          <p:spTgt spid="4">
                                            <p:txEl>
                                              <p:pRg st="2" end="2"/>
                                            </p:txEl>
                                          </p:spTgt>
                                        </p:tgtEl>
                                        <p:attrNameLst>
                                          <p:attrName>style.visibility</p:attrName>
                                        </p:attrNameLst>
                                      </p:cBhvr>
                                      <p:to>
                                        <p:strVal val="visible"/>
                                      </p:to>
                                    </p:set>
                                    <p:anim calcmode="discrete" valueType="clr">
                                      <p:cBhvr override="childStyle">
                                        <p:cTn id="38" dur="80"/>
                                        <p:tgtEl>
                                          <p:spTgt spid="4">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9" dur="80"/>
                                        <p:tgtEl>
                                          <p:spTgt spid="4">
                                            <p:txEl>
                                              <p:pRg st="2" end="2"/>
                                            </p:txEl>
                                          </p:spTgt>
                                        </p:tgtEl>
                                        <p:attrNameLst>
                                          <p:attrName>fillcolor</p:attrName>
                                        </p:attrNameLst>
                                      </p:cBhvr>
                                      <p:tavLst>
                                        <p:tav tm="0">
                                          <p:val>
                                            <p:clrVal>
                                              <a:schemeClr val="accent2"/>
                                            </p:clrVal>
                                          </p:val>
                                        </p:tav>
                                        <p:tav tm="50000">
                                          <p:val>
                                            <p:clrVal>
                                              <a:schemeClr val="hlink"/>
                                            </p:clrVal>
                                          </p:val>
                                        </p:tav>
                                      </p:tavLst>
                                    </p:anim>
                                    <p:set>
                                      <p:cBhvr>
                                        <p:cTn id="40" dur="80"/>
                                        <p:tgtEl>
                                          <p:spTgt spid="4">
                                            <p:txEl>
                                              <p:pRg st="2" end="2"/>
                                            </p:txEl>
                                          </p:spTgt>
                                        </p:tgtEl>
                                        <p:attrNameLst>
                                          <p:attrName>fill.type</p:attrName>
                                        </p:attrNameLst>
                                      </p:cBhvr>
                                      <p:to>
                                        <p:strVal val="solid"/>
                                      </p:to>
                                    </p:set>
                                  </p:childTnLst>
                                </p:cTn>
                              </p:par>
                            </p:childTnLst>
                          </p:cTn>
                        </p:par>
                        <p:par>
                          <p:cTn id="41" fill="hold">
                            <p:stCondLst>
                              <p:cond delay="47970"/>
                            </p:stCondLst>
                            <p:childTnLst>
                              <p:par>
                                <p:cTn id="42" presetID="27" presetClass="entr" presetSubtype="0" fill="hold" nodeType="afterEffect">
                                  <p:stCondLst>
                                    <p:cond delay="0"/>
                                  </p:stCondLst>
                                  <p:iterate type="lt">
                                    <p:tmPct val="50000"/>
                                  </p:iterate>
                                  <p:childTnLst>
                                    <p:set>
                                      <p:cBhvr>
                                        <p:cTn id="43" dur="1" fill="hold">
                                          <p:stCondLst>
                                            <p:cond delay="0"/>
                                          </p:stCondLst>
                                        </p:cTn>
                                        <p:tgtEl>
                                          <p:spTgt spid="4">
                                            <p:txEl>
                                              <p:pRg st="3" end="3"/>
                                            </p:txEl>
                                          </p:spTgt>
                                        </p:tgtEl>
                                        <p:attrNameLst>
                                          <p:attrName>style.visibility</p:attrName>
                                        </p:attrNameLst>
                                      </p:cBhvr>
                                      <p:to>
                                        <p:strVal val="visible"/>
                                      </p:to>
                                    </p:set>
                                    <p:anim calcmode="discrete" valueType="clr">
                                      <p:cBhvr override="childStyle">
                                        <p:cTn id="44" dur="80"/>
                                        <p:tgtEl>
                                          <p:spTgt spid="4">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5" dur="80"/>
                                        <p:tgtEl>
                                          <p:spTgt spid="4">
                                            <p:txEl>
                                              <p:pRg st="3" end="3"/>
                                            </p:txEl>
                                          </p:spTgt>
                                        </p:tgtEl>
                                        <p:attrNameLst>
                                          <p:attrName>fillcolor</p:attrName>
                                        </p:attrNameLst>
                                      </p:cBhvr>
                                      <p:tavLst>
                                        <p:tav tm="0">
                                          <p:val>
                                            <p:clrVal>
                                              <a:schemeClr val="accent2"/>
                                            </p:clrVal>
                                          </p:val>
                                        </p:tav>
                                        <p:tav tm="50000">
                                          <p:val>
                                            <p:clrVal>
                                              <a:schemeClr val="hlink"/>
                                            </p:clrVal>
                                          </p:val>
                                        </p:tav>
                                      </p:tavLst>
                                    </p:anim>
                                    <p:set>
                                      <p:cBhvr>
                                        <p:cTn id="46" dur="80"/>
                                        <p:tgtEl>
                                          <p:spTgt spid="4">
                                            <p:txEl>
                                              <p:pRg st="3" end="3"/>
                                            </p:txEl>
                                          </p:spTgt>
                                        </p:tgtEl>
                                        <p:attrNameLst>
                                          <p:attrName>fill.type</p:attrName>
                                        </p:attrNameLst>
                                      </p:cBhvr>
                                      <p:to>
                                        <p:strVal val="solid"/>
                                      </p:to>
                                    </p:set>
                                  </p:childTnLst>
                                </p:cTn>
                              </p:par>
                            </p:childTnLst>
                          </p:cTn>
                        </p:par>
                        <p:par>
                          <p:cTn id="47" fill="hold">
                            <p:stCondLst>
                              <p:cond delay="52770"/>
                            </p:stCondLst>
                            <p:childTnLst>
                              <p:par>
                                <p:cTn id="48" presetID="27" presetClass="entr" presetSubtype="0" fill="hold" nodeType="afterEffect">
                                  <p:stCondLst>
                                    <p:cond delay="0"/>
                                  </p:stCondLst>
                                  <p:iterate type="lt">
                                    <p:tmPct val="50000"/>
                                  </p:iterate>
                                  <p:childTnLst>
                                    <p:set>
                                      <p:cBhvr>
                                        <p:cTn id="49" dur="1" fill="hold">
                                          <p:stCondLst>
                                            <p:cond delay="0"/>
                                          </p:stCondLst>
                                        </p:cTn>
                                        <p:tgtEl>
                                          <p:spTgt spid="4">
                                            <p:txEl>
                                              <p:pRg st="4" end="4"/>
                                            </p:txEl>
                                          </p:spTgt>
                                        </p:tgtEl>
                                        <p:attrNameLst>
                                          <p:attrName>style.visibility</p:attrName>
                                        </p:attrNameLst>
                                      </p:cBhvr>
                                      <p:to>
                                        <p:strVal val="visible"/>
                                      </p:to>
                                    </p:set>
                                    <p:anim calcmode="discrete" valueType="clr">
                                      <p:cBhvr override="childStyle">
                                        <p:cTn id="50" dur="80"/>
                                        <p:tgtEl>
                                          <p:spTgt spid="4">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1" dur="80"/>
                                        <p:tgtEl>
                                          <p:spTgt spid="4">
                                            <p:txEl>
                                              <p:pRg st="4" end="4"/>
                                            </p:txEl>
                                          </p:spTgt>
                                        </p:tgtEl>
                                        <p:attrNameLst>
                                          <p:attrName>fillcolor</p:attrName>
                                        </p:attrNameLst>
                                      </p:cBhvr>
                                      <p:tavLst>
                                        <p:tav tm="0">
                                          <p:val>
                                            <p:clrVal>
                                              <a:schemeClr val="accent2"/>
                                            </p:clrVal>
                                          </p:val>
                                        </p:tav>
                                        <p:tav tm="50000">
                                          <p:val>
                                            <p:clrVal>
                                              <a:schemeClr val="hlink"/>
                                            </p:clrVal>
                                          </p:val>
                                        </p:tav>
                                      </p:tavLst>
                                    </p:anim>
                                    <p:set>
                                      <p:cBhvr>
                                        <p:cTn id="52" dur="80"/>
                                        <p:tgtEl>
                                          <p:spTgt spid="4">
                                            <p:txEl>
                                              <p:pRg st="4" end="4"/>
                                            </p:txEl>
                                          </p:spTgt>
                                        </p:tgtEl>
                                        <p:attrNameLst>
                                          <p:attrName>fill.type</p:attrName>
                                        </p:attrNameLst>
                                      </p:cBhvr>
                                      <p:to>
                                        <p:strVal val="solid"/>
                                      </p:to>
                                    </p:set>
                                  </p:childTnLst>
                                </p:cTn>
                              </p:par>
                            </p:childTnLst>
                          </p:cTn>
                        </p:par>
                        <p:par>
                          <p:cTn id="53" fill="hold">
                            <p:stCondLst>
                              <p:cond delay="63170"/>
                            </p:stCondLst>
                            <p:childTnLst>
                              <p:par>
                                <p:cTn id="54" presetID="27" presetClass="entr" presetSubtype="0" fill="hold" nodeType="afterEffect">
                                  <p:stCondLst>
                                    <p:cond delay="0"/>
                                  </p:stCondLst>
                                  <p:iterate type="lt">
                                    <p:tmPct val="50000"/>
                                  </p:iterate>
                                  <p:childTnLst>
                                    <p:set>
                                      <p:cBhvr>
                                        <p:cTn id="55" dur="1" fill="hold">
                                          <p:stCondLst>
                                            <p:cond delay="0"/>
                                          </p:stCondLst>
                                        </p:cTn>
                                        <p:tgtEl>
                                          <p:spTgt spid="4">
                                            <p:txEl>
                                              <p:pRg st="5" end="5"/>
                                            </p:txEl>
                                          </p:spTgt>
                                        </p:tgtEl>
                                        <p:attrNameLst>
                                          <p:attrName>style.visibility</p:attrName>
                                        </p:attrNameLst>
                                      </p:cBhvr>
                                      <p:to>
                                        <p:strVal val="visible"/>
                                      </p:to>
                                    </p:set>
                                    <p:anim calcmode="discrete" valueType="clr">
                                      <p:cBhvr override="childStyle">
                                        <p:cTn id="56" dur="80"/>
                                        <p:tgtEl>
                                          <p:spTgt spid="4">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7" dur="80"/>
                                        <p:tgtEl>
                                          <p:spTgt spid="4">
                                            <p:txEl>
                                              <p:pRg st="5" end="5"/>
                                            </p:txEl>
                                          </p:spTgt>
                                        </p:tgtEl>
                                        <p:attrNameLst>
                                          <p:attrName>fillcolor</p:attrName>
                                        </p:attrNameLst>
                                      </p:cBhvr>
                                      <p:tavLst>
                                        <p:tav tm="0">
                                          <p:val>
                                            <p:clrVal>
                                              <a:schemeClr val="accent2"/>
                                            </p:clrVal>
                                          </p:val>
                                        </p:tav>
                                        <p:tav tm="50000">
                                          <p:val>
                                            <p:clrVal>
                                              <a:schemeClr val="hlink"/>
                                            </p:clrVal>
                                          </p:val>
                                        </p:tav>
                                      </p:tavLst>
                                    </p:anim>
                                    <p:set>
                                      <p:cBhvr>
                                        <p:cTn id="58" dur="80"/>
                                        <p:tgtEl>
                                          <p:spTgt spid="4">
                                            <p:txEl>
                                              <p:pRg st="5" end="5"/>
                                            </p:txEl>
                                          </p:spTgt>
                                        </p:tgtEl>
                                        <p:attrNameLst>
                                          <p:attrName>fill.type</p:attrName>
                                        </p:attrNameLst>
                                      </p:cBhvr>
                                      <p:to>
                                        <p:strVal val="solid"/>
                                      </p:to>
                                    </p:set>
                                  </p:childTnLst>
                                </p:cTn>
                              </p:par>
                            </p:childTnLst>
                          </p:cTn>
                        </p:par>
                        <p:par>
                          <p:cTn id="59" fill="hold">
                            <p:stCondLst>
                              <p:cond delay="66810"/>
                            </p:stCondLst>
                            <p:childTnLst>
                              <p:par>
                                <p:cTn id="60" presetID="27" presetClass="entr" presetSubtype="0" fill="hold" nodeType="afterEffect">
                                  <p:stCondLst>
                                    <p:cond delay="0"/>
                                  </p:stCondLst>
                                  <p:iterate type="lt">
                                    <p:tmPct val="50000"/>
                                  </p:iterate>
                                  <p:childTnLst>
                                    <p:set>
                                      <p:cBhvr>
                                        <p:cTn id="61" dur="1" fill="hold">
                                          <p:stCondLst>
                                            <p:cond delay="0"/>
                                          </p:stCondLst>
                                        </p:cTn>
                                        <p:tgtEl>
                                          <p:spTgt spid="4">
                                            <p:txEl>
                                              <p:pRg st="6" end="6"/>
                                            </p:txEl>
                                          </p:spTgt>
                                        </p:tgtEl>
                                        <p:attrNameLst>
                                          <p:attrName>style.visibility</p:attrName>
                                        </p:attrNameLst>
                                      </p:cBhvr>
                                      <p:to>
                                        <p:strVal val="visible"/>
                                      </p:to>
                                    </p:set>
                                    <p:anim calcmode="discrete" valueType="clr">
                                      <p:cBhvr override="childStyle">
                                        <p:cTn id="62" dur="80"/>
                                        <p:tgtEl>
                                          <p:spTgt spid="4">
                                            <p:txEl>
                                              <p:pRg st="6" end="6"/>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63" dur="80"/>
                                        <p:tgtEl>
                                          <p:spTgt spid="4">
                                            <p:txEl>
                                              <p:pRg st="6" end="6"/>
                                            </p:txEl>
                                          </p:spTgt>
                                        </p:tgtEl>
                                        <p:attrNameLst>
                                          <p:attrName>fillcolor</p:attrName>
                                        </p:attrNameLst>
                                      </p:cBhvr>
                                      <p:tavLst>
                                        <p:tav tm="0">
                                          <p:val>
                                            <p:clrVal>
                                              <a:schemeClr val="accent2"/>
                                            </p:clrVal>
                                          </p:val>
                                        </p:tav>
                                        <p:tav tm="50000">
                                          <p:val>
                                            <p:clrVal>
                                              <a:schemeClr val="hlink"/>
                                            </p:clrVal>
                                          </p:val>
                                        </p:tav>
                                      </p:tavLst>
                                    </p:anim>
                                    <p:set>
                                      <p:cBhvr>
                                        <p:cTn id="64" dur="80"/>
                                        <p:tgtEl>
                                          <p:spTgt spid="4">
                                            <p:txEl>
                                              <p:pRg st="6" end="6"/>
                                            </p:txEl>
                                          </p:spTgt>
                                        </p:tgtEl>
                                        <p:attrNameLst>
                                          <p:attrName>fill.type</p:attrName>
                                        </p:attrNameLst>
                                      </p:cBhvr>
                                      <p:to>
                                        <p:strVal val="solid"/>
                                      </p:to>
                                    </p:set>
                                  </p:childTnLst>
                                </p:cTn>
                              </p:par>
                            </p:childTnLst>
                          </p:cTn>
                        </p:par>
                        <p:par>
                          <p:cTn id="65" fill="hold">
                            <p:stCondLst>
                              <p:cond delay="72570"/>
                            </p:stCondLst>
                            <p:childTnLst>
                              <p:par>
                                <p:cTn id="66" presetID="36" presetClass="emph" presetSubtype="0" fill="hold" grpId="1" nodeType="afterEffect">
                                  <p:stCondLst>
                                    <p:cond delay="0"/>
                                  </p:stCondLst>
                                  <p:iterate type="lt">
                                    <p:tmPct val="10000"/>
                                  </p:iterate>
                                  <p:childTnLst>
                                    <p:animScale>
                                      <p:cBhvr>
                                        <p:cTn id="67" dur="250" autoRev="1" fill="hold">
                                          <p:stCondLst>
                                            <p:cond delay="0"/>
                                          </p:stCondLst>
                                        </p:cTn>
                                        <p:tgtEl>
                                          <p:spTgt spid="2"/>
                                        </p:tgtEl>
                                      </p:cBhvr>
                                      <p:to x="80000" y="100000"/>
                                    </p:animScale>
                                    <p:anim by="(#ppt_w*0.10)" calcmode="lin" valueType="num">
                                      <p:cBhvr>
                                        <p:cTn id="68" dur="250" autoRev="1" fill="hold">
                                          <p:stCondLst>
                                            <p:cond delay="0"/>
                                          </p:stCondLst>
                                        </p:cTn>
                                        <p:tgtEl>
                                          <p:spTgt spid="2"/>
                                        </p:tgtEl>
                                        <p:attrNameLst>
                                          <p:attrName>ppt_x</p:attrName>
                                        </p:attrNameLst>
                                      </p:cBhvr>
                                    </p:anim>
                                    <p:anim by="(-#ppt_w*0.10)" calcmode="lin" valueType="num">
                                      <p:cBhvr>
                                        <p:cTn id="69" dur="250" autoRev="1" fill="hold">
                                          <p:stCondLst>
                                            <p:cond delay="0"/>
                                          </p:stCondLst>
                                        </p:cTn>
                                        <p:tgtEl>
                                          <p:spTgt spid="2"/>
                                        </p:tgtEl>
                                        <p:attrNameLst>
                                          <p:attrName>ppt_y</p:attrName>
                                        </p:attrNameLst>
                                      </p:cBhvr>
                                    </p:anim>
                                    <p:animRot by="-480000">
                                      <p:cBhvr>
                                        <p:cTn id="70" dur="250" autoRev="1" fill="hold">
                                          <p:stCondLst>
                                            <p:cond delay="0"/>
                                          </p:stCondLst>
                                        </p:cTn>
                                        <p:tgtEl>
                                          <p:spTgt spid="2"/>
                                        </p:tgtEl>
                                        <p:attrNameLst>
                                          <p:attrName>r</p:attrName>
                                        </p:attrNameLst>
                                      </p:cBhvr>
                                    </p:animRot>
                                  </p:childTnLst>
                                </p:cTn>
                              </p:par>
                            </p:childTnLst>
                          </p:cTn>
                        </p:par>
                        <p:par>
                          <p:cTn id="71" fill="hold">
                            <p:stCondLst>
                              <p:cond delay="73520"/>
                            </p:stCondLst>
                            <p:childTnLst>
                              <p:par>
                                <p:cTn id="72" presetID="36" presetClass="emph" presetSubtype="0" fill="hold" nodeType="afterEffect">
                                  <p:stCondLst>
                                    <p:cond delay="0"/>
                                  </p:stCondLst>
                                  <p:iterate type="lt">
                                    <p:tmPct val="10000"/>
                                  </p:iterate>
                                  <p:childTnLst>
                                    <p:animScale>
                                      <p:cBhvr>
                                        <p:cTn id="73" dur="250" autoRev="1" fill="hold">
                                          <p:stCondLst>
                                            <p:cond delay="0"/>
                                          </p:stCondLst>
                                        </p:cTn>
                                        <p:tgtEl>
                                          <p:spTgt spid="3">
                                            <p:txEl>
                                              <p:pRg st="0" end="0"/>
                                            </p:txEl>
                                          </p:spTgt>
                                        </p:tgtEl>
                                      </p:cBhvr>
                                      <p:to x="80000" y="100000"/>
                                    </p:animScale>
                                    <p:anim by="(#ppt_w*0.10)" calcmode="lin" valueType="num">
                                      <p:cBhvr>
                                        <p:cTn id="74" dur="250" autoRev="1" fill="hold">
                                          <p:stCondLst>
                                            <p:cond delay="0"/>
                                          </p:stCondLst>
                                        </p:cTn>
                                        <p:tgtEl>
                                          <p:spTgt spid="3">
                                            <p:txEl>
                                              <p:pRg st="0" end="0"/>
                                            </p:txEl>
                                          </p:spTgt>
                                        </p:tgtEl>
                                        <p:attrNameLst>
                                          <p:attrName>ppt_x</p:attrName>
                                        </p:attrNameLst>
                                      </p:cBhvr>
                                    </p:anim>
                                    <p:anim by="(-#ppt_w*0.10)" calcmode="lin" valueType="num">
                                      <p:cBhvr>
                                        <p:cTn id="75" dur="250" autoRev="1" fill="hold">
                                          <p:stCondLst>
                                            <p:cond delay="0"/>
                                          </p:stCondLst>
                                        </p:cTn>
                                        <p:tgtEl>
                                          <p:spTgt spid="3">
                                            <p:txEl>
                                              <p:pRg st="0" end="0"/>
                                            </p:txEl>
                                          </p:spTgt>
                                        </p:tgtEl>
                                        <p:attrNameLst>
                                          <p:attrName>ppt_y</p:attrName>
                                        </p:attrNameLst>
                                      </p:cBhvr>
                                    </p:anim>
                                    <p:animRot by="-480000">
                                      <p:cBhvr>
                                        <p:cTn id="76" dur="250" autoRev="1" fill="hold">
                                          <p:stCondLst>
                                            <p:cond delay="0"/>
                                          </p:stCondLst>
                                        </p:cTn>
                                        <p:tgtEl>
                                          <p:spTgt spid="3">
                                            <p:txEl>
                                              <p:pRg st="0" end="0"/>
                                            </p:txEl>
                                          </p:spTgt>
                                        </p:tgtEl>
                                        <p:attrNameLst>
                                          <p:attrName>r</p:attrName>
                                        </p:attrNameLst>
                                      </p:cBhvr>
                                    </p:animRot>
                                  </p:childTnLst>
                                </p:cTn>
                              </p:par>
                            </p:childTnLst>
                          </p:cTn>
                        </p:par>
                        <p:par>
                          <p:cTn id="77" fill="hold">
                            <p:stCondLst>
                              <p:cond delay="112120"/>
                            </p:stCondLst>
                            <p:childTnLst>
                              <p:par>
                                <p:cTn id="78" presetID="36" presetClass="emph" presetSubtype="0" fill="hold" nodeType="afterEffect">
                                  <p:stCondLst>
                                    <p:cond delay="0"/>
                                  </p:stCondLst>
                                  <p:iterate type="lt">
                                    <p:tmPct val="10000"/>
                                  </p:iterate>
                                  <p:childTnLst>
                                    <p:animScale>
                                      <p:cBhvr>
                                        <p:cTn id="79" dur="250" autoRev="1" fill="hold">
                                          <p:stCondLst>
                                            <p:cond delay="0"/>
                                          </p:stCondLst>
                                        </p:cTn>
                                        <p:tgtEl>
                                          <p:spTgt spid="3">
                                            <p:txEl>
                                              <p:pRg st="1" end="1"/>
                                            </p:txEl>
                                          </p:spTgt>
                                        </p:tgtEl>
                                      </p:cBhvr>
                                      <p:to x="80000" y="100000"/>
                                    </p:animScale>
                                    <p:anim by="(#ppt_w*0.10)" calcmode="lin" valueType="num">
                                      <p:cBhvr>
                                        <p:cTn id="80" dur="250" autoRev="1" fill="hold">
                                          <p:stCondLst>
                                            <p:cond delay="0"/>
                                          </p:stCondLst>
                                        </p:cTn>
                                        <p:tgtEl>
                                          <p:spTgt spid="3">
                                            <p:txEl>
                                              <p:pRg st="1" end="1"/>
                                            </p:txEl>
                                          </p:spTgt>
                                        </p:tgtEl>
                                        <p:attrNameLst>
                                          <p:attrName>ppt_x</p:attrName>
                                        </p:attrNameLst>
                                      </p:cBhvr>
                                    </p:anim>
                                    <p:anim by="(-#ppt_w*0.10)" calcmode="lin" valueType="num">
                                      <p:cBhvr>
                                        <p:cTn id="81" dur="250" autoRev="1" fill="hold">
                                          <p:stCondLst>
                                            <p:cond delay="0"/>
                                          </p:stCondLst>
                                        </p:cTn>
                                        <p:tgtEl>
                                          <p:spTgt spid="3">
                                            <p:txEl>
                                              <p:pRg st="1" end="1"/>
                                            </p:txEl>
                                          </p:spTgt>
                                        </p:tgtEl>
                                        <p:attrNameLst>
                                          <p:attrName>ppt_y</p:attrName>
                                        </p:attrNameLst>
                                      </p:cBhvr>
                                    </p:anim>
                                    <p:animRot by="-480000">
                                      <p:cBhvr>
                                        <p:cTn id="82" dur="250" autoRev="1" fill="hold">
                                          <p:stCondLst>
                                            <p:cond delay="0"/>
                                          </p:stCondLst>
                                        </p:cTn>
                                        <p:tgtEl>
                                          <p:spTgt spid="3">
                                            <p:txEl>
                                              <p:pRg st="1" end="1"/>
                                            </p:txEl>
                                          </p:spTgt>
                                        </p:tgtEl>
                                        <p:attrNameLst>
                                          <p:attrName>r</p:attrName>
                                        </p:attrNameLst>
                                      </p:cBhvr>
                                    </p:animRot>
                                  </p:childTnLst>
                                </p:cTn>
                              </p:par>
                            </p:childTnLst>
                          </p:cTn>
                        </p:par>
                        <p:par>
                          <p:cTn id="83" fill="hold">
                            <p:stCondLst>
                              <p:cond delay="123370"/>
                            </p:stCondLst>
                            <p:childTnLst>
                              <p:par>
                                <p:cTn id="84" presetID="36" presetClass="emph" presetSubtype="0" fill="hold" nodeType="afterEffect">
                                  <p:stCondLst>
                                    <p:cond delay="0"/>
                                  </p:stCondLst>
                                  <p:iterate type="lt">
                                    <p:tmPct val="10000"/>
                                  </p:iterate>
                                  <p:childTnLst>
                                    <p:animScale>
                                      <p:cBhvr>
                                        <p:cTn id="85" dur="250" autoRev="1" fill="hold">
                                          <p:stCondLst>
                                            <p:cond delay="0"/>
                                          </p:stCondLst>
                                        </p:cTn>
                                        <p:tgtEl>
                                          <p:spTgt spid="4">
                                            <p:txEl>
                                              <p:pRg st="0" end="0"/>
                                            </p:txEl>
                                          </p:spTgt>
                                        </p:tgtEl>
                                      </p:cBhvr>
                                      <p:to x="80000" y="100000"/>
                                    </p:animScale>
                                    <p:anim by="(#ppt_w*0.10)" calcmode="lin" valueType="num">
                                      <p:cBhvr>
                                        <p:cTn id="86" dur="250" autoRev="1" fill="hold">
                                          <p:stCondLst>
                                            <p:cond delay="0"/>
                                          </p:stCondLst>
                                        </p:cTn>
                                        <p:tgtEl>
                                          <p:spTgt spid="4">
                                            <p:txEl>
                                              <p:pRg st="0" end="0"/>
                                            </p:txEl>
                                          </p:spTgt>
                                        </p:tgtEl>
                                        <p:attrNameLst>
                                          <p:attrName>ppt_x</p:attrName>
                                        </p:attrNameLst>
                                      </p:cBhvr>
                                    </p:anim>
                                    <p:anim by="(-#ppt_w*0.10)" calcmode="lin" valueType="num">
                                      <p:cBhvr>
                                        <p:cTn id="87" dur="250" autoRev="1" fill="hold">
                                          <p:stCondLst>
                                            <p:cond delay="0"/>
                                          </p:stCondLst>
                                        </p:cTn>
                                        <p:tgtEl>
                                          <p:spTgt spid="4">
                                            <p:txEl>
                                              <p:pRg st="0" end="0"/>
                                            </p:txEl>
                                          </p:spTgt>
                                        </p:tgtEl>
                                        <p:attrNameLst>
                                          <p:attrName>ppt_y</p:attrName>
                                        </p:attrNameLst>
                                      </p:cBhvr>
                                    </p:anim>
                                    <p:animRot by="-480000">
                                      <p:cBhvr>
                                        <p:cTn id="88" dur="250" autoRev="1" fill="hold">
                                          <p:stCondLst>
                                            <p:cond delay="0"/>
                                          </p:stCondLst>
                                        </p:cTn>
                                        <p:tgtEl>
                                          <p:spTgt spid="4">
                                            <p:txEl>
                                              <p:pRg st="0" end="0"/>
                                            </p:txEl>
                                          </p:spTgt>
                                        </p:tgtEl>
                                        <p:attrNameLst>
                                          <p:attrName>r</p:attrName>
                                        </p:attrNameLst>
                                      </p:cBhvr>
                                    </p:animRot>
                                  </p:childTnLst>
                                </p:cTn>
                              </p:par>
                            </p:childTnLst>
                          </p:cTn>
                        </p:par>
                        <p:par>
                          <p:cTn id="89" fill="hold">
                            <p:stCondLst>
                              <p:cond delay="125220"/>
                            </p:stCondLst>
                            <p:childTnLst>
                              <p:par>
                                <p:cTn id="90" presetID="36" presetClass="emph" presetSubtype="0" fill="hold" nodeType="afterEffect">
                                  <p:stCondLst>
                                    <p:cond delay="0"/>
                                  </p:stCondLst>
                                  <p:iterate type="lt">
                                    <p:tmPct val="10000"/>
                                  </p:iterate>
                                  <p:childTnLst>
                                    <p:animScale>
                                      <p:cBhvr>
                                        <p:cTn id="91" dur="250" autoRev="1" fill="hold">
                                          <p:stCondLst>
                                            <p:cond delay="0"/>
                                          </p:stCondLst>
                                        </p:cTn>
                                        <p:tgtEl>
                                          <p:spTgt spid="4">
                                            <p:txEl>
                                              <p:pRg st="1" end="1"/>
                                            </p:txEl>
                                          </p:spTgt>
                                        </p:tgtEl>
                                      </p:cBhvr>
                                      <p:to x="80000" y="100000"/>
                                    </p:animScale>
                                    <p:anim by="(#ppt_w*0.10)" calcmode="lin" valueType="num">
                                      <p:cBhvr>
                                        <p:cTn id="92" dur="250" autoRev="1" fill="hold">
                                          <p:stCondLst>
                                            <p:cond delay="0"/>
                                          </p:stCondLst>
                                        </p:cTn>
                                        <p:tgtEl>
                                          <p:spTgt spid="4">
                                            <p:txEl>
                                              <p:pRg st="1" end="1"/>
                                            </p:txEl>
                                          </p:spTgt>
                                        </p:tgtEl>
                                        <p:attrNameLst>
                                          <p:attrName>ppt_x</p:attrName>
                                        </p:attrNameLst>
                                      </p:cBhvr>
                                    </p:anim>
                                    <p:anim by="(-#ppt_w*0.10)" calcmode="lin" valueType="num">
                                      <p:cBhvr>
                                        <p:cTn id="93" dur="250" autoRev="1" fill="hold">
                                          <p:stCondLst>
                                            <p:cond delay="0"/>
                                          </p:stCondLst>
                                        </p:cTn>
                                        <p:tgtEl>
                                          <p:spTgt spid="4">
                                            <p:txEl>
                                              <p:pRg st="1" end="1"/>
                                            </p:txEl>
                                          </p:spTgt>
                                        </p:tgtEl>
                                        <p:attrNameLst>
                                          <p:attrName>ppt_y</p:attrName>
                                        </p:attrNameLst>
                                      </p:cBhvr>
                                    </p:anim>
                                    <p:animRot by="-480000">
                                      <p:cBhvr>
                                        <p:cTn id="94" dur="250" autoRev="1" fill="hold">
                                          <p:stCondLst>
                                            <p:cond delay="0"/>
                                          </p:stCondLst>
                                        </p:cTn>
                                        <p:tgtEl>
                                          <p:spTgt spid="4">
                                            <p:txEl>
                                              <p:pRg st="1" end="1"/>
                                            </p:txEl>
                                          </p:spTgt>
                                        </p:tgtEl>
                                        <p:attrNameLst>
                                          <p:attrName>r</p:attrName>
                                        </p:attrNameLst>
                                      </p:cBhvr>
                                    </p:animRot>
                                  </p:childTnLst>
                                </p:cTn>
                              </p:par>
                            </p:childTnLst>
                          </p:cTn>
                        </p:par>
                        <p:par>
                          <p:cTn id="95" fill="hold">
                            <p:stCondLst>
                              <p:cond delay="129320"/>
                            </p:stCondLst>
                            <p:childTnLst>
                              <p:par>
                                <p:cTn id="96" presetID="36" presetClass="emph" presetSubtype="0" fill="hold" nodeType="afterEffect">
                                  <p:stCondLst>
                                    <p:cond delay="0"/>
                                  </p:stCondLst>
                                  <p:iterate type="lt">
                                    <p:tmPct val="10000"/>
                                  </p:iterate>
                                  <p:childTnLst>
                                    <p:animScale>
                                      <p:cBhvr>
                                        <p:cTn id="97" dur="250" autoRev="1" fill="hold">
                                          <p:stCondLst>
                                            <p:cond delay="0"/>
                                          </p:stCondLst>
                                        </p:cTn>
                                        <p:tgtEl>
                                          <p:spTgt spid="4">
                                            <p:txEl>
                                              <p:pRg st="2" end="2"/>
                                            </p:txEl>
                                          </p:spTgt>
                                        </p:tgtEl>
                                      </p:cBhvr>
                                      <p:to x="80000" y="100000"/>
                                    </p:animScale>
                                    <p:anim by="(#ppt_w*0.10)" calcmode="lin" valueType="num">
                                      <p:cBhvr>
                                        <p:cTn id="98" dur="250" autoRev="1" fill="hold">
                                          <p:stCondLst>
                                            <p:cond delay="0"/>
                                          </p:stCondLst>
                                        </p:cTn>
                                        <p:tgtEl>
                                          <p:spTgt spid="4">
                                            <p:txEl>
                                              <p:pRg st="2" end="2"/>
                                            </p:txEl>
                                          </p:spTgt>
                                        </p:tgtEl>
                                        <p:attrNameLst>
                                          <p:attrName>ppt_x</p:attrName>
                                        </p:attrNameLst>
                                      </p:cBhvr>
                                    </p:anim>
                                    <p:anim by="(-#ppt_w*0.10)" calcmode="lin" valueType="num">
                                      <p:cBhvr>
                                        <p:cTn id="99" dur="250" autoRev="1" fill="hold">
                                          <p:stCondLst>
                                            <p:cond delay="0"/>
                                          </p:stCondLst>
                                        </p:cTn>
                                        <p:tgtEl>
                                          <p:spTgt spid="4">
                                            <p:txEl>
                                              <p:pRg st="2" end="2"/>
                                            </p:txEl>
                                          </p:spTgt>
                                        </p:tgtEl>
                                        <p:attrNameLst>
                                          <p:attrName>ppt_y</p:attrName>
                                        </p:attrNameLst>
                                      </p:cBhvr>
                                    </p:anim>
                                    <p:animRot by="-480000">
                                      <p:cBhvr>
                                        <p:cTn id="100" dur="250" autoRev="1" fill="hold">
                                          <p:stCondLst>
                                            <p:cond delay="0"/>
                                          </p:stCondLst>
                                        </p:cTn>
                                        <p:tgtEl>
                                          <p:spTgt spid="4">
                                            <p:txEl>
                                              <p:pRg st="2" end="2"/>
                                            </p:txEl>
                                          </p:spTgt>
                                        </p:tgtEl>
                                        <p:attrNameLst>
                                          <p:attrName>r</p:attrName>
                                        </p:attrNameLst>
                                      </p:cBhvr>
                                    </p:animRot>
                                  </p:childTnLst>
                                </p:cTn>
                              </p:par>
                            </p:childTnLst>
                          </p:cTn>
                        </p:par>
                        <p:par>
                          <p:cTn id="101" fill="hold">
                            <p:stCondLst>
                              <p:cond delay="133670"/>
                            </p:stCondLst>
                            <p:childTnLst>
                              <p:par>
                                <p:cTn id="102" presetID="36" presetClass="emph" presetSubtype="0" fill="hold" nodeType="afterEffect">
                                  <p:stCondLst>
                                    <p:cond delay="0"/>
                                  </p:stCondLst>
                                  <p:iterate type="lt">
                                    <p:tmPct val="10000"/>
                                  </p:iterate>
                                  <p:childTnLst>
                                    <p:animScale>
                                      <p:cBhvr>
                                        <p:cTn id="103" dur="250" autoRev="1" fill="hold">
                                          <p:stCondLst>
                                            <p:cond delay="0"/>
                                          </p:stCondLst>
                                        </p:cTn>
                                        <p:tgtEl>
                                          <p:spTgt spid="4">
                                            <p:txEl>
                                              <p:pRg st="3" end="3"/>
                                            </p:txEl>
                                          </p:spTgt>
                                        </p:tgtEl>
                                      </p:cBhvr>
                                      <p:to x="80000" y="100000"/>
                                    </p:animScale>
                                    <p:anim by="(#ppt_w*0.10)" calcmode="lin" valueType="num">
                                      <p:cBhvr>
                                        <p:cTn id="104" dur="250" autoRev="1" fill="hold">
                                          <p:stCondLst>
                                            <p:cond delay="0"/>
                                          </p:stCondLst>
                                        </p:cTn>
                                        <p:tgtEl>
                                          <p:spTgt spid="4">
                                            <p:txEl>
                                              <p:pRg st="3" end="3"/>
                                            </p:txEl>
                                          </p:spTgt>
                                        </p:tgtEl>
                                        <p:attrNameLst>
                                          <p:attrName>ppt_x</p:attrName>
                                        </p:attrNameLst>
                                      </p:cBhvr>
                                    </p:anim>
                                    <p:anim by="(-#ppt_w*0.10)" calcmode="lin" valueType="num">
                                      <p:cBhvr>
                                        <p:cTn id="105" dur="250" autoRev="1" fill="hold">
                                          <p:stCondLst>
                                            <p:cond delay="0"/>
                                          </p:stCondLst>
                                        </p:cTn>
                                        <p:tgtEl>
                                          <p:spTgt spid="4">
                                            <p:txEl>
                                              <p:pRg st="3" end="3"/>
                                            </p:txEl>
                                          </p:spTgt>
                                        </p:tgtEl>
                                        <p:attrNameLst>
                                          <p:attrName>ppt_y</p:attrName>
                                        </p:attrNameLst>
                                      </p:cBhvr>
                                    </p:anim>
                                    <p:animRot by="-480000">
                                      <p:cBhvr>
                                        <p:cTn id="106" dur="250" autoRev="1" fill="hold">
                                          <p:stCondLst>
                                            <p:cond delay="0"/>
                                          </p:stCondLst>
                                        </p:cTn>
                                        <p:tgtEl>
                                          <p:spTgt spid="4">
                                            <p:txEl>
                                              <p:pRg st="3" end="3"/>
                                            </p:txEl>
                                          </p:spTgt>
                                        </p:tgtEl>
                                        <p:attrNameLst>
                                          <p:attrName>r</p:attrName>
                                        </p:attrNameLst>
                                      </p:cBhvr>
                                    </p:animRot>
                                  </p:childTnLst>
                                </p:cTn>
                              </p:par>
                            </p:childTnLst>
                          </p:cTn>
                        </p:par>
                        <p:par>
                          <p:cTn id="107" fill="hold">
                            <p:stCondLst>
                              <p:cond delay="140070"/>
                            </p:stCondLst>
                            <p:childTnLst>
                              <p:par>
                                <p:cTn id="108" presetID="36" presetClass="emph" presetSubtype="0" fill="hold" nodeType="afterEffect">
                                  <p:stCondLst>
                                    <p:cond delay="0"/>
                                  </p:stCondLst>
                                  <p:iterate type="lt">
                                    <p:tmPct val="10000"/>
                                  </p:iterate>
                                  <p:childTnLst>
                                    <p:animScale>
                                      <p:cBhvr>
                                        <p:cTn id="109" dur="250" autoRev="1" fill="hold">
                                          <p:stCondLst>
                                            <p:cond delay="0"/>
                                          </p:stCondLst>
                                        </p:cTn>
                                        <p:tgtEl>
                                          <p:spTgt spid="4">
                                            <p:txEl>
                                              <p:pRg st="4" end="4"/>
                                            </p:txEl>
                                          </p:spTgt>
                                        </p:tgtEl>
                                      </p:cBhvr>
                                      <p:to x="80000" y="100000"/>
                                    </p:animScale>
                                    <p:anim by="(#ppt_w*0.10)" calcmode="lin" valueType="num">
                                      <p:cBhvr>
                                        <p:cTn id="110" dur="250" autoRev="1" fill="hold">
                                          <p:stCondLst>
                                            <p:cond delay="0"/>
                                          </p:stCondLst>
                                        </p:cTn>
                                        <p:tgtEl>
                                          <p:spTgt spid="4">
                                            <p:txEl>
                                              <p:pRg st="4" end="4"/>
                                            </p:txEl>
                                          </p:spTgt>
                                        </p:tgtEl>
                                        <p:attrNameLst>
                                          <p:attrName>ppt_x</p:attrName>
                                        </p:attrNameLst>
                                      </p:cBhvr>
                                    </p:anim>
                                    <p:anim by="(-#ppt_w*0.10)" calcmode="lin" valueType="num">
                                      <p:cBhvr>
                                        <p:cTn id="111" dur="250" autoRev="1" fill="hold">
                                          <p:stCondLst>
                                            <p:cond delay="0"/>
                                          </p:stCondLst>
                                        </p:cTn>
                                        <p:tgtEl>
                                          <p:spTgt spid="4">
                                            <p:txEl>
                                              <p:pRg st="4" end="4"/>
                                            </p:txEl>
                                          </p:spTgt>
                                        </p:tgtEl>
                                        <p:attrNameLst>
                                          <p:attrName>ppt_y</p:attrName>
                                        </p:attrNameLst>
                                      </p:cBhvr>
                                    </p:anim>
                                    <p:animRot by="-480000">
                                      <p:cBhvr>
                                        <p:cTn id="112" dur="250" autoRev="1" fill="hold">
                                          <p:stCondLst>
                                            <p:cond delay="0"/>
                                          </p:stCondLst>
                                        </p:cTn>
                                        <p:tgtEl>
                                          <p:spTgt spid="4">
                                            <p:txEl>
                                              <p:pRg st="4" end="4"/>
                                            </p:txEl>
                                          </p:spTgt>
                                        </p:tgtEl>
                                        <p:attrNameLst>
                                          <p:attrName>r</p:attrName>
                                        </p:attrNameLst>
                                      </p:cBhvr>
                                    </p:animRot>
                                  </p:childTnLst>
                                </p:cTn>
                              </p:par>
                            </p:childTnLst>
                          </p:cTn>
                        </p:par>
                        <p:par>
                          <p:cTn id="113" fill="hold">
                            <p:stCondLst>
                              <p:cond delay="153470"/>
                            </p:stCondLst>
                            <p:childTnLst>
                              <p:par>
                                <p:cTn id="114" presetID="36" presetClass="emph" presetSubtype="0" fill="hold" nodeType="afterEffect">
                                  <p:stCondLst>
                                    <p:cond delay="0"/>
                                  </p:stCondLst>
                                  <p:iterate type="lt">
                                    <p:tmPct val="10000"/>
                                  </p:iterate>
                                  <p:childTnLst>
                                    <p:animScale>
                                      <p:cBhvr>
                                        <p:cTn id="115" dur="250" autoRev="1" fill="hold">
                                          <p:stCondLst>
                                            <p:cond delay="0"/>
                                          </p:stCondLst>
                                        </p:cTn>
                                        <p:tgtEl>
                                          <p:spTgt spid="4">
                                            <p:txEl>
                                              <p:pRg st="5" end="5"/>
                                            </p:txEl>
                                          </p:spTgt>
                                        </p:tgtEl>
                                      </p:cBhvr>
                                      <p:to x="80000" y="100000"/>
                                    </p:animScale>
                                    <p:anim by="(#ppt_w*0.10)" calcmode="lin" valueType="num">
                                      <p:cBhvr>
                                        <p:cTn id="116" dur="250" autoRev="1" fill="hold">
                                          <p:stCondLst>
                                            <p:cond delay="0"/>
                                          </p:stCondLst>
                                        </p:cTn>
                                        <p:tgtEl>
                                          <p:spTgt spid="4">
                                            <p:txEl>
                                              <p:pRg st="5" end="5"/>
                                            </p:txEl>
                                          </p:spTgt>
                                        </p:tgtEl>
                                        <p:attrNameLst>
                                          <p:attrName>ppt_x</p:attrName>
                                        </p:attrNameLst>
                                      </p:cBhvr>
                                    </p:anim>
                                    <p:anim by="(-#ppt_w*0.10)" calcmode="lin" valueType="num">
                                      <p:cBhvr>
                                        <p:cTn id="117" dur="250" autoRev="1" fill="hold">
                                          <p:stCondLst>
                                            <p:cond delay="0"/>
                                          </p:stCondLst>
                                        </p:cTn>
                                        <p:tgtEl>
                                          <p:spTgt spid="4">
                                            <p:txEl>
                                              <p:pRg st="5" end="5"/>
                                            </p:txEl>
                                          </p:spTgt>
                                        </p:tgtEl>
                                        <p:attrNameLst>
                                          <p:attrName>ppt_y</p:attrName>
                                        </p:attrNameLst>
                                      </p:cBhvr>
                                    </p:anim>
                                    <p:animRot by="-480000">
                                      <p:cBhvr>
                                        <p:cTn id="118" dur="250" autoRev="1" fill="hold">
                                          <p:stCondLst>
                                            <p:cond delay="0"/>
                                          </p:stCondLst>
                                        </p:cTn>
                                        <p:tgtEl>
                                          <p:spTgt spid="4">
                                            <p:txEl>
                                              <p:pRg st="5" end="5"/>
                                            </p:txEl>
                                          </p:spTgt>
                                        </p:tgtEl>
                                        <p:attrNameLst>
                                          <p:attrName>r</p:attrName>
                                        </p:attrNameLst>
                                      </p:cBhvr>
                                    </p:animRot>
                                  </p:childTnLst>
                                </p:cTn>
                              </p:par>
                            </p:childTnLst>
                          </p:cTn>
                        </p:par>
                        <p:par>
                          <p:cTn id="119" fill="hold">
                            <p:stCondLst>
                              <p:cond delay="158420"/>
                            </p:stCondLst>
                            <p:childTnLst>
                              <p:par>
                                <p:cTn id="120" presetID="36" presetClass="emph" presetSubtype="0" fill="hold" nodeType="afterEffect">
                                  <p:stCondLst>
                                    <p:cond delay="0"/>
                                  </p:stCondLst>
                                  <p:iterate type="lt">
                                    <p:tmPct val="10000"/>
                                  </p:iterate>
                                  <p:childTnLst>
                                    <p:animScale>
                                      <p:cBhvr>
                                        <p:cTn id="121" dur="250" autoRev="1" fill="hold">
                                          <p:stCondLst>
                                            <p:cond delay="0"/>
                                          </p:stCondLst>
                                        </p:cTn>
                                        <p:tgtEl>
                                          <p:spTgt spid="4">
                                            <p:txEl>
                                              <p:pRg st="6" end="6"/>
                                            </p:txEl>
                                          </p:spTgt>
                                        </p:tgtEl>
                                      </p:cBhvr>
                                      <p:to x="80000" y="100000"/>
                                    </p:animScale>
                                    <p:anim by="(#ppt_w*0.10)" calcmode="lin" valueType="num">
                                      <p:cBhvr>
                                        <p:cTn id="122" dur="250" autoRev="1" fill="hold">
                                          <p:stCondLst>
                                            <p:cond delay="0"/>
                                          </p:stCondLst>
                                        </p:cTn>
                                        <p:tgtEl>
                                          <p:spTgt spid="4">
                                            <p:txEl>
                                              <p:pRg st="6" end="6"/>
                                            </p:txEl>
                                          </p:spTgt>
                                        </p:tgtEl>
                                        <p:attrNameLst>
                                          <p:attrName>ppt_x</p:attrName>
                                        </p:attrNameLst>
                                      </p:cBhvr>
                                    </p:anim>
                                    <p:anim by="(-#ppt_w*0.10)" calcmode="lin" valueType="num">
                                      <p:cBhvr>
                                        <p:cTn id="123" dur="250" autoRev="1" fill="hold">
                                          <p:stCondLst>
                                            <p:cond delay="0"/>
                                          </p:stCondLst>
                                        </p:cTn>
                                        <p:tgtEl>
                                          <p:spTgt spid="4">
                                            <p:txEl>
                                              <p:pRg st="6" end="6"/>
                                            </p:txEl>
                                          </p:spTgt>
                                        </p:tgtEl>
                                        <p:attrNameLst>
                                          <p:attrName>ppt_y</p:attrName>
                                        </p:attrNameLst>
                                      </p:cBhvr>
                                    </p:anim>
                                    <p:animRot by="-480000">
                                      <p:cBhvr>
                                        <p:cTn id="124" dur="250" autoRev="1" fill="hold">
                                          <p:stCondLst>
                                            <p:cond delay="0"/>
                                          </p:stCondLst>
                                        </p:cTn>
                                        <p:tgtEl>
                                          <p:spTgt spid="4">
                                            <p:txEl>
                                              <p:pRg st="6" end="6"/>
                                            </p:txEl>
                                          </p:spTgt>
                                        </p:tgtEl>
                                        <p:attrNameLst>
                                          <p:attrName>r</p:attrName>
                                        </p:attrNameLst>
                                      </p:cBhvr>
                                    </p:animRot>
                                  </p:childTnLst>
                                </p:cTn>
                              </p:par>
                            </p:childTnLst>
                          </p:cTn>
                        </p:par>
                        <p:par>
                          <p:cTn id="125" fill="hold">
                            <p:stCondLst>
                              <p:cond delay="166020"/>
                            </p:stCondLst>
                            <p:childTnLst>
                              <p:par>
                                <p:cTn id="126" presetID="54" presetClass="exit" presetSubtype="0" decel="100000" fill="hold" grpId="2" nodeType="afterEffect">
                                  <p:stCondLst>
                                    <p:cond delay="0"/>
                                  </p:stCondLst>
                                  <p:iterate type="lt">
                                    <p:tmPct val="0"/>
                                  </p:iterate>
                                  <p:childTnLst>
                                    <p:anim calcmode="lin" valueType="num">
                                      <p:cBhvr>
                                        <p:cTn id="127" dur="500"/>
                                        <p:tgtEl>
                                          <p:spTgt spid="2"/>
                                        </p:tgtEl>
                                        <p:attrNameLst>
                                          <p:attrName>ppt_w</p:attrName>
                                        </p:attrNameLst>
                                      </p:cBhvr>
                                      <p:tavLst>
                                        <p:tav tm="0">
                                          <p:val>
                                            <p:strVal val="ppt_w"/>
                                          </p:val>
                                        </p:tav>
                                        <p:tav tm="100000">
                                          <p:val>
                                            <p:strVal val="ppt_w*0.05"/>
                                          </p:val>
                                        </p:tav>
                                      </p:tavLst>
                                    </p:anim>
                                    <p:anim calcmode="lin" valueType="num">
                                      <p:cBhvr>
                                        <p:cTn id="128" dur="500"/>
                                        <p:tgtEl>
                                          <p:spTgt spid="2"/>
                                        </p:tgtEl>
                                        <p:attrNameLst>
                                          <p:attrName>ppt_h</p:attrName>
                                        </p:attrNameLst>
                                      </p:cBhvr>
                                      <p:tavLst>
                                        <p:tav tm="0">
                                          <p:val>
                                            <p:strVal val="ppt_h"/>
                                          </p:val>
                                        </p:tav>
                                        <p:tav tm="100000">
                                          <p:val>
                                            <p:strVal val="ppt_h"/>
                                          </p:val>
                                        </p:tav>
                                      </p:tavLst>
                                    </p:anim>
                                    <p:anim calcmode="lin" valueType="num">
                                      <p:cBhvr>
                                        <p:cTn id="129" dur="500"/>
                                        <p:tgtEl>
                                          <p:spTgt spid="2"/>
                                        </p:tgtEl>
                                        <p:attrNameLst>
                                          <p:attrName>ppt_x</p:attrName>
                                        </p:attrNameLst>
                                      </p:cBhvr>
                                      <p:tavLst>
                                        <p:tav tm="0">
                                          <p:val>
                                            <p:strVal val="ppt_x"/>
                                          </p:val>
                                        </p:tav>
                                        <p:tav tm="100000">
                                          <p:val>
                                            <p:strVal val="ppt_x-.2"/>
                                          </p:val>
                                        </p:tav>
                                      </p:tavLst>
                                    </p:anim>
                                    <p:anim calcmode="lin" valueType="num">
                                      <p:cBhvr>
                                        <p:cTn id="130" dur="500"/>
                                        <p:tgtEl>
                                          <p:spTgt spid="2"/>
                                        </p:tgtEl>
                                        <p:attrNameLst>
                                          <p:attrName>ppt_y</p:attrName>
                                        </p:attrNameLst>
                                      </p:cBhvr>
                                      <p:tavLst>
                                        <p:tav tm="0">
                                          <p:val>
                                            <p:strVal val="ppt_y"/>
                                          </p:val>
                                        </p:tav>
                                        <p:tav tm="100000">
                                          <p:val>
                                            <p:strVal val="ppt_y"/>
                                          </p:val>
                                        </p:tav>
                                      </p:tavLst>
                                    </p:anim>
                                    <p:animEffect transition="out" filter="fade">
                                      <p:cBhvr>
                                        <p:cTn id="131" dur="500"/>
                                        <p:tgtEl>
                                          <p:spTgt spid="2"/>
                                        </p:tgtEl>
                                      </p:cBhvr>
                                    </p:animEffect>
                                    <p:set>
                                      <p:cBhvr>
                                        <p:cTn id="132" dur="1" fill="hold">
                                          <p:stCondLst>
                                            <p:cond delay="499"/>
                                          </p:stCondLst>
                                        </p:cTn>
                                        <p:tgtEl>
                                          <p:spTgt spid="2"/>
                                        </p:tgtEl>
                                        <p:attrNameLst>
                                          <p:attrName>style.visibility</p:attrName>
                                        </p:attrNameLst>
                                      </p:cBhvr>
                                      <p:to>
                                        <p:strVal val="hidden"/>
                                      </p:to>
                                    </p:set>
                                  </p:childTnLst>
                                </p:cTn>
                              </p:par>
                            </p:childTnLst>
                          </p:cTn>
                        </p:par>
                        <p:par>
                          <p:cTn id="133" fill="hold">
                            <p:stCondLst>
                              <p:cond delay="166520"/>
                            </p:stCondLst>
                            <p:childTnLst>
                              <p:par>
                                <p:cTn id="134" presetID="30" presetClass="exit" presetSubtype="0" fill="hold" nodeType="afterEffect">
                                  <p:stCondLst>
                                    <p:cond delay="0"/>
                                  </p:stCondLst>
                                  <p:iterate type="lt">
                                    <p:tmPct val="0"/>
                                  </p:iterate>
                                  <p:childTnLst>
                                    <p:animEffect transition="out" filter="fade">
                                      <p:cBhvr>
                                        <p:cTn id="135" dur="800" accel="100000">
                                          <p:stCondLst>
                                            <p:cond delay="200"/>
                                          </p:stCondLst>
                                        </p:cTn>
                                        <p:tgtEl>
                                          <p:spTgt spid="3">
                                            <p:txEl>
                                              <p:pRg st="0" end="0"/>
                                            </p:txEl>
                                          </p:spTgt>
                                        </p:tgtEl>
                                      </p:cBhvr>
                                    </p:animEffect>
                                    <p:anim calcmode="lin" valueType="num">
                                      <p:cBhvr>
                                        <p:cTn id="136" dur="800" accel="100000">
                                          <p:stCondLst>
                                            <p:cond delay="200"/>
                                          </p:stCondLst>
                                        </p:cTn>
                                        <p:tgtEl>
                                          <p:spTgt spid="3">
                                            <p:txEl>
                                              <p:pRg st="0" end="0"/>
                                            </p:txEl>
                                          </p:spTgt>
                                        </p:tgtEl>
                                        <p:attrNameLst>
                                          <p:attrName>style.rotation</p:attrName>
                                        </p:attrNameLst>
                                      </p:cBhvr>
                                      <p:tavLst>
                                        <p:tav tm="0">
                                          <p:val>
                                            <p:fltVal val="0"/>
                                          </p:val>
                                        </p:tav>
                                        <p:tav tm="100000">
                                          <p:val>
                                            <p:fltVal val="-90"/>
                                          </p:val>
                                        </p:tav>
                                      </p:tavLst>
                                    </p:anim>
                                    <p:anim calcmode="lin" valueType="num">
                                      <p:cBhvr>
                                        <p:cTn id="137" dur="200" decel="100000"/>
                                        <p:tgtEl>
                                          <p:spTgt spid="3">
                                            <p:txEl>
                                              <p:pRg st="0" end="0"/>
                                            </p:txEl>
                                          </p:spTgt>
                                        </p:tgtEl>
                                        <p:attrNameLst>
                                          <p:attrName>ppt_x</p:attrName>
                                        </p:attrNameLst>
                                      </p:cBhvr>
                                      <p:tavLst>
                                        <p:tav tm="0">
                                          <p:val>
                                            <p:strVal val="ppt_x"/>
                                          </p:val>
                                        </p:tav>
                                        <p:tav tm="100000">
                                          <p:val>
                                            <p:strVal val="ppt_x-0.05"/>
                                          </p:val>
                                        </p:tav>
                                      </p:tavLst>
                                    </p:anim>
                                    <p:anim calcmode="lin" valueType="num">
                                      <p:cBhvr>
                                        <p:cTn id="138" dur="200" decel="100000"/>
                                        <p:tgtEl>
                                          <p:spTgt spid="3">
                                            <p:txEl>
                                              <p:pRg st="0" end="0"/>
                                            </p:txEl>
                                          </p:spTgt>
                                        </p:tgtEl>
                                        <p:attrNameLst>
                                          <p:attrName>ppt_y</p:attrName>
                                        </p:attrNameLst>
                                      </p:cBhvr>
                                      <p:tavLst>
                                        <p:tav tm="0">
                                          <p:val>
                                            <p:strVal val="ppt_y"/>
                                          </p:val>
                                        </p:tav>
                                        <p:tav tm="100000">
                                          <p:val>
                                            <p:strVal val="ppt_y+0.1"/>
                                          </p:val>
                                        </p:tav>
                                      </p:tavLst>
                                    </p:anim>
                                    <p:anim calcmode="lin" valueType="num">
                                      <p:cBhvr>
                                        <p:cTn id="139" dur="800" accel="100000">
                                          <p:stCondLst>
                                            <p:cond delay="200"/>
                                          </p:stCondLst>
                                        </p:cTn>
                                        <p:tgtEl>
                                          <p:spTgt spid="3">
                                            <p:txEl>
                                              <p:pRg st="0" end="0"/>
                                            </p:txEl>
                                          </p:spTgt>
                                        </p:tgtEl>
                                        <p:attrNameLst>
                                          <p:attrName>ppt_x</p:attrName>
                                        </p:attrNameLst>
                                      </p:cBhvr>
                                      <p:tavLst>
                                        <p:tav tm="0">
                                          <p:val>
                                            <p:strVal val="ppt_x"/>
                                          </p:val>
                                        </p:tav>
                                        <p:tav tm="100000">
                                          <p:val>
                                            <p:strVal val="ppt_x+0.4+0.05"/>
                                          </p:val>
                                        </p:tav>
                                      </p:tavLst>
                                    </p:anim>
                                    <p:anim calcmode="lin" valueType="num">
                                      <p:cBhvr>
                                        <p:cTn id="140" dur="800" accel="100000">
                                          <p:stCondLst>
                                            <p:cond delay="200"/>
                                          </p:stCondLst>
                                        </p:cTn>
                                        <p:tgtEl>
                                          <p:spTgt spid="3">
                                            <p:txEl>
                                              <p:pRg st="0" end="0"/>
                                            </p:txEl>
                                          </p:spTgt>
                                        </p:tgtEl>
                                        <p:attrNameLst>
                                          <p:attrName>ppt_y</p:attrName>
                                        </p:attrNameLst>
                                      </p:cBhvr>
                                      <p:tavLst>
                                        <p:tav tm="0">
                                          <p:val>
                                            <p:strVal val="ppt_y"/>
                                          </p:val>
                                        </p:tav>
                                        <p:tav tm="100000">
                                          <p:val>
                                            <p:strVal val="ppt_y-0.4-0.1"/>
                                          </p:val>
                                        </p:tav>
                                      </p:tavLst>
                                    </p:anim>
                                    <p:set>
                                      <p:cBhvr>
                                        <p:cTn id="141" dur="1" fill="hold">
                                          <p:stCondLst>
                                            <p:cond delay="999"/>
                                          </p:stCondLst>
                                        </p:cTn>
                                        <p:tgtEl>
                                          <p:spTgt spid="3">
                                            <p:txEl>
                                              <p:pRg st="0" end="0"/>
                                            </p:txEl>
                                          </p:spTgt>
                                        </p:tgtEl>
                                        <p:attrNameLst>
                                          <p:attrName>style.visibility</p:attrName>
                                        </p:attrNameLst>
                                      </p:cBhvr>
                                      <p:to>
                                        <p:strVal val="hidden"/>
                                      </p:to>
                                    </p:set>
                                  </p:childTnLst>
                                </p:cTn>
                              </p:par>
                            </p:childTnLst>
                          </p:cTn>
                        </p:par>
                        <p:par>
                          <p:cTn id="142" fill="hold">
                            <p:stCondLst>
                              <p:cond delay="167520"/>
                            </p:stCondLst>
                            <p:childTnLst>
                              <p:par>
                                <p:cTn id="143" presetID="30" presetClass="exit" presetSubtype="0" fill="hold" nodeType="afterEffect">
                                  <p:stCondLst>
                                    <p:cond delay="0"/>
                                  </p:stCondLst>
                                  <p:iterate type="lt">
                                    <p:tmPct val="0"/>
                                  </p:iterate>
                                  <p:childTnLst>
                                    <p:animEffect transition="out" filter="fade">
                                      <p:cBhvr>
                                        <p:cTn id="144" dur="800" accel="100000">
                                          <p:stCondLst>
                                            <p:cond delay="200"/>
                                          </p:stCondLst>
                                        </p:cTn>
                                        <p:tgtEl>
                                          <p:spTgt spid="3">
                                            <p:txEl>
                                              <p:pRg st="1" end="1"/>
                                            </p:txEl>
                                          </p:spTgt>
                                        </p:tgtEl>
                                      </p:cBhvr>
                                    </p:animEffect>
                                    <p:anim calcmode="lin" valueType="num">
                                      <p:cBhvr>
                                        <p:cTn id="145" dur="800" accel="100000">
                                          <p:stCondLst>
                                            <p:cond delay="200"/>
                                          </p:stCondLst>
                                        </p:cTn>
                                        <p:tgtEl>
                                          <p:spTgt spid="3">
                                            <p:txEl>
                                              <p:pRg st="1" end="1"/>
                                            </p:txEl>
                                          </p:spTgt>
                                        </p:tgtEl>
                                        <p:attrNameLst>
                                          <p:attrName>style.rotation</p:attrName>
                                        </p:attrNameLst>
                                      </p:cBhvr>
                                      <p:tavLst>
                                        <p:tav tm="0">
                                          <p:val>
                                            <p:fltVal val="0"/>
                                          </p:val>
                                        </p:tav>
                                        <p:tav tm="100000">
                                          <p:val>
                                            <p:fltVal val="-90"/>
                                          </p:val>
                                        </p:tav>
                                      </p:tavLst>
                                    </p:anim>
                                    <p:anim calcmode="lin" valueType="num">
                                      <p:cBhvr>
                                        <p:cTn id="146" dur="200" decel="100000"/>
                                        <p:tgtEl>
                                          <p:spTgt spid="3">
                                            <p:txEl>
                                              <p:pRg st="1" end="1"/>
                                            </p:txEl>
                                          </p:spTgt>
                                        </p:tgtEl>
                                        <p:attrNameLst>
                                          <p:attrName>ppt_x</p:attrName>
                                        </p:attrNameLst>
                                      </p:cBhvr>
                                      <p:tavLst>
                                        <p:tav tm="0">
                                          <p:val>
                                            <p:strVal val="ppt_x"/>
                                          </p:val>
                                        </p:tav>
                                        <p:tav tm="100000">
                                          <p:val>
                                            <p:strVal val="ppt_x-0.05"/>
                                          </p:val>
                                        </p:tav>
                                      </p:tavLst>
                                    </p:anim>
                                    <p:anim calcmode="lin" valueType="num">
                                      <p:cBhvr>
                                        <p:cTn id="147" dur="200" decel="100000"/>
                                        <p:tgtEl>
                                          <p:spTgt spid="3">
                                            <p:txEl>
                                              <p:pRg st="1" end="1"/>
                                            </p:txEl>
                                          </p:spTgt>
                                        </p:tgtEl>
                                        <p:attrNameLst>
                                          <p:attrName>ppt_y</p:attrName>
                                        </p:attrNameLst>
                                      </p:cBhvr>
                                      <p:tavLst>
                                        <p:tav tm="0">
                                          <p:val>
                                            <p:strVal val="ppt_y"/>
                                          </p:val>
                                        </p:tav>
                                        <p:tav tm="100000">
                                          <p:val>
                                            <p:strVal val="ppt_y+0.1"/>
                                          </p:val>
                                        </p:tav>
                                      </p:tavLst>
                                    </p:anim>
                                    <p:anim calcmode="lin" valueType="num">
                                      <p:cBhvr>
                                        <p:cTn id="148" dur="800" accel="100000">
                                          <p:stCondLst>
                                            <p:cond delay="200"/>
                                          </p:stCondLst>
                                        </p:cTn>
                                        <p:tgtEl>
                                          <p:spTgt spid="3">
                                            <p:txEl>
                                              <p:pRg st="1" end="1"/>
                                            </p:txEl>
                                          </p:spTgt>
                                        </p:tgtEl>
                                        <p:attrNameLst>
                                          <p:attrName>ppt_x</p:attrName>
                                        </p:attrNameLst>
                                      </p:cBhvr>
                                      <p:tavLst>
                                        <p:tav tm="0">
                                          <p:val>
                                            <p:strVal val="ppt_x"/>
                                          </p:val>
                                        </p:tav>
                                        <p:tav tm="100000">
                                          <p:val>
                                            <p:strVal val="ppt_x+0.4+0.05"/>
                                          </p:val>
                                        </p:tav>
                                      </p:tavLst>
                                    </p:anim>
                                    <p:anim calcmode="lin" valueType="num">
                                      <p:cBhvr>
                                        <p:cTn id="149" dur="800" accel="100000">
                                          <p:stCondLst>
                                            <p:cond delay="200"/>
                                          </p:stCondLst>
                                        </p:cTn>
                                        <p:tgtEl>
                                          <p:spTgt spid="3">
                                            <p:txEl>
                                              <p:pRg st="1" end="1"/>
                                            </p:txEl>
                                          </p:spTgt>
                                        </p:tgtEl>
                                        <p:attrNameLst>
                                          <p:attrName>ppt_y</p:attrName>
                                        </p:attrNameLst>
                                      </p:cBhvr>
                                      <p:tavLst>
                                        <p:tav tm="0">
                                          <p:val>
                                            <p:strVal val="ppt_y"/>
                                          </p:val>
                                        </p:tav>
                                        <p:tav tm="100000">
                                          <p:val>
                                            <p:strVal val="ppt_y-0.4-0.1"/>
                                          </p:val>
                                        </p:tav>
                                      </p:tavLst>
                                    </p:anim>
                                    <p:set>
                                      <p:cBhvr>
                                        <p:cTn id="150" dur="1" fill="hold">
                                          <p:stCondLst>
                                            <p:cond delay="999"/>
                                          </p:stCondLst>
                                        </p:cTn>
                                        <p:tgtEl>
                                          <p:spTgt spid="3">
                                            <p:txEl>
                                              <p:pRg st="1" end="1"/>
                                            </p:txEl>
                                          </p:spTgt>
                                        </p:tgtEl>
                                        <p:attrNameLst>
                                          <p:attrName>style.visibility</p:attrName>
                                        </p:attrNameLst>
                                      </p:cBhvr>
                                      <p:to>
                                        <p:strVal val="hidden"/>
                                      </p:to>
                                    </p:set>
                                  </p:childTnLst>
                                </p:cTn>
                              </p:par>
                            </p:childTnLst>
                          </p:cTn>
                        </p:par>
                        <p:par>
                          <p:cTn id="151" fill="hold">
                            <p:stCondLst>
                              <p:cond delay="168520"/>
                            </p:stCondLst>
                            <p:childTnLst>
                              <p:par>
                                <p:cTn id="152" presetID="30" presetClass="exit" presetSubtype="0" fill="hold" nodeType="afterEffect">
                                  <p:stCondLst>
                                    <p:cond delay="0"/>
                                  </p:stCondLst>
                                  <p:iterate type="lt">
                                    <p:tmPct val="0"/>
                                  </p:iterate>
                                  <p:childTnLst>
                                    <p:animEffect transition="out" filter="fade">
                                      <p:cBhvr>
                                        <p:cTn id="153" dur="800" accel="100000">
                                          <p:stCondLst>
                                            <p:cond delay="200"/>
                                          </p:stCondLst>
                                        </p:cTn>
                                        <p:tgtEl>
                                          <p:spTgt spid="4">
                                            <p:txEl>
                                              <p:pRg st="0" end="0"/>
                                            </p:txEl>
                                          </p:spTgt>
                                        </p:tgtEl>
                                      </p:cBhvr>
                                    </p:animEffect>
                                    <p:anim calcmode="lin" valueType="num">
                                      <p:cBhvr>
                                        <p:cTn id="154" dur="800" accel="100000">
                                          <p:stCondLst>
                                            <p:cond delay="200"/>
                                          </p:stCondLst>
                                        </p:cTn>
                                        <p:tgtEl>
                                          <p:spTgt spid="4">
                                            <p:txEl>
                                              <p:pRg st="0" end="0"/>
                                            </p:txEl>
                                          </p:spTgt>
                                        </p:tgtEl>
                                        <p:attrNameLst>
                                          <p:attrName>style.rotation</p:attrName>
                                        </p:attrNameLst>
                                      </p:cBhvr>
                                      <p:tavLst>
                                        <p:tav tm="0">
                                          <p:val>
                                            <p:fltVal val="0"/>
                                          </p:val>
                                        </p:tav>
                                        <p:tav tm="100000">
                                          <p:val>
                                            <p:fltVal val="-90"/>
                                          </p:val>
                                        </p:tav>
                                      </p:tavLst>
                                    </p:anim>
                                    <p:anim calcmode="lin" valueType="num">
                                      <p:cBhvr>
                                        <p:cTn id="155" dur="200" decel="100000"/>
                                        <p:tgtEl>
                                          <p:spTgt spid="4">
                                            <p:txEl>
                                              <p:pRg st="0" end="0"/>
                                            </p:txEl>
                                          </p:spTgt>
                                        </p:tgtEl>
                                        <p:attrNameLst>
                                          <p:attrName>ppt_x</p:attrName>
                                        </p:attrNameLst>
                                      </p:cBhvr>
                                      <p:tavLst>
                                        <p:tav tm="0">
                                          <p:val>
                                            <p:strVal val="ppt_x"/>
                                          </p:val>
                                        </p:tav>
                                        <p:tav tm="100000">
                                          <p:val>
                                            <p:strVal val="ppt_x-0.05"/>
                                          </p:val>
                                        </p:tav>
                                      </p:tavLst>
                                    </p:anim>
                                    <p:anim calcmode="lin" valueType="num">
                                      <p:cBhvr>
                                        <p:cTn id="156" dur="200" decel="100000"/>
                                        <p:tgtEl>
                                          <p:spTgt spid="4">
                                            <p:txEl>
                                              <p:pRg st="0" end="0"/>
                                            </p:txEl>
                                          </p:spTgt>
                                        </p:tgtEl>
                                        <p:attrNameLst>
                                          <p:attrName>ppt_y</p:attrName>
                                        </p:attrNameLst>
                                      </p:cBhvr>
                                      <p:tavLst>
                                        <p:tav tm="0">
                                          <p:val>
                                            <p:strVal val="ppt_y"/>
                                          </p:val>
                                        </p:tav>
                                        <p:tav tm="100000">
                                          <p:val>
                                            <p:strVal val="ppt_y+0.1"/>
                                          </p:val>
                                        </p:tav>
                                      </p:tavLst>
                                    </p:anim>
                                    <p:anim calcmode="lin" valueType="num">
                                      <p:cBhvr>
                                        <p:cTn id="157" dur="800" accel="100000">
                                          <p:stCondLst>
                                            <p:cond delay="200"/>
                                          </p:stCondLst>
                                        </p:cTn>
                                        <p:tgtEl>
                                          <p:spTgt spid="4">
                                            <p:txEl>
                                              <p:pRg st="0" end="0"/>
                                            </p:txEl>
                                          </p:spTgt>
                                        </p:tgtEl>
                                        <p:attrNameLst>
                                          <p:attrName>ppt_x</p:attrName>
                                        </p:attrNameLst>
                                      </p:cBhvr>
                                      <p:tavLst>
                                        <p:tav tm="0">
                                          <p:val>
                                            <p:strVal val="ppt_x"/>
                                          </p:val>
                                        </p:tav>
                                        <p:tav tm="100000">
                                          <p:val>
                                            <p:strVal val="ppt_x+0.4+0.05"/>
                                          </p:val>
                                        </p:tav>
                                      </p:tavLst>
                                    </p:anim>
                                    <p:anim calcmode="lin" valueType="num">
                                      <p:cBhvr>
                                        <p:cTn id="158" dur="800" accel="100000">
                                          <p:stCondLst>
                                            <p:cond delay="200"/>
                                          </p:stCondLst>
                                        </p:cTn>
                                        <p:tgtEl>
                                          <p:spTgt spid="4">
                                            <p:txEl>
                                              <p:pRg st="0" end="0"/>
                                            </p:txEl>
                                          </p:spTgt>
                                        </p:tgtEl>
                                        <p:attrNameLst>
                                          <p:attrName>ppt_y</p:attrName>
                                        </p:attrNameLst>
                                      </p:cBhvr>
                                      <p:tavLst>
                                        <p:tav tm="0">
                                          <p:val>
                                            <p:strVal val="ppt_y"/>
                                          </p:val>
                                        </p:tav>
                                        <p:tav tm="100000">
                                          <p:val>
                                            <p:strVal val="ppt_y-0.4-0.1"/>
                                          </p:val>
                                        </p:tav>
                                      </p:tavLst>
                                    </p:anim>
                                    <p:set>
                                      <p:cBhvr>
                                        <p:cTn id="159" dur="1" fill="hold">
                                          <p:stCondLst>
                                            <p:cond delay="999"/>
                                          </p:stCondLst>
                                        </p:cTn>
                                        <p:tgtEl>
                                          <p:spTgt spid="4">
                                            <p:txEl>
                                              <p:pRg st="0" end="0"/>
                                            </p:txEl>
                                          </p:spTgt>
                                        </p:tgtEl>
                                        <p:attrNameLst>
                                          <p:attrName>style.visibility</p:attrName>
                                        </p:attrNameLst>
                                      </p:cBhvr>
                                      <p:to>
                                        <p:strVal val="hidden"/>
                                      </p:to>
                                    </p:set>
                                  </p:childTnLst>
                                </p:cTn>
                              </p:par>
                            </p:childTnLst>
                          </p:cTn>
                        </p:par>
                        <p:par>
                          <p:cTn id="160" fill="hold">
                            <p:stCondLst>
                              <p:cond delay="169520"/>
                            </p:stCondLst>
                            <p:childTnLst>
                              <p:par>
                                <p:cTn id="161" presetID="30" presetClass="exit" presetSubtype="0" fill="hold" nodeType="afterEffect">
                                  <p:stCondLst>
                                    <p:cond delay="0"/>
                                  </p:stCondLst>
                                  <p:iterate type="lt">
                                    <p:tmPct val="0"/>
                                  </p:iterate>
                                  <p:childTnLst>
                                    <p:animEffect transition="out" filter="fade">
                                      <p:cBhvr>
                                        <p:cTn id="162" dur="800" accel="100000">
                                          <p:stCondLst>
                                            <p:cond delay="200"/>
                                          </p:stCondLst>
                                        </p:cTn>
                                        <p:tgtEl>
                                          <p:spTgt spid="4">
                                            <p:txEl>
                                              <p:pRg st="1" end="1"/>
                                            </p:txEl>
                                          </p:spTgt>
                                        </p:tgtEl>
                                      </p:cBhvr>
                                    </p:animEffect>
                                    <p:anim calcmode="lin" valueType="num">
                                      <p:cBhvr>
                                        <p:cTn id="163" dur="800" accel="100000">
                                          <p:stCondLst>
                                            <p:cond delay="200"/>
                                          </p:stCondLst>
                                        </p:cTn>
                                        <p:tgtEl>
                                          <p:spTgt spid="4">
                                            <p:txEl>
                                              <p:pRg st="1" end="1"/>
                                            </p:txEl>
                                          </p:spTgt>
                                        </p:tgtEl>
                                        <p:attrNameLst>
                                          <p:attrName>style.rotation</p:attrName>
                                        </p:attrNameLst>
                                      </p:cBhvr>
                                      <p:tavLst>
                                        <p:tav tm="0">
                                          <p:val>
                                            <p:fltVal val="0"/>
                                          </p:val>
                                        </p:tav>
                                        <p:tav tm="100000">
                                          <p:val>
                                            <p:fltVal val="-90"/>
                                          </p:val>
                                        </p:tav>
                                      </p:tavLst>
                                    </p:anim>
                                    <p:anim calcmode="lin" valueType="num">
                                      <p:cBhvr>
                                        <p:cTn id="164" dur="200" decel="100000"/>
                                        <p:tgtEl>
                                          <p:spTgt spid="4">
                                            <p:txEl>
                                              <p:pRg st="1" end="1"/>
                                            </p:txEl>
                                          </p:spTgt>
                                        </p:tgtEl>
                                        <p:attrNameLst>
                                          <p:attrName>ppt_x</p:attrName>
                                        </p:attrNameLst>
                                      </p:cBhvr>
                                      <p:tavLst>
                                        <p:tav tm="0">
                                          <p:val>
                                            <p:strVal val="ppt_x"/>
                                          </p:val>
                                        </p:tav>
                                        <p:tav tm="100000">
                                          <p:val>
                                            <p:strVal val="ppt_x-0.05"/>
                                          </p:val>
                                        </p:tav>
                                      </p:tavLst>
                                    </p:anim>
                                    <p:anim calcmode="lin" valueType="num">
                                      <p:cBhvr>
                                        <p:cTn id="165" dur="200" decel="100000"/>
                                        <p:tgtEl>
                                          <p:spTgt spid="4">
                                            <p:txEl>
                                              <p:pRg st="1" end="1"/>
                                            </p:txEl>
                                          </p:spTgt>
                                        </p:tgtEl>
                                        <p:attrNameLst>
                                          <p:attrName>ppt_y</p:attrName>
                                        </p:attrNameLst>
                                      </p:cBhvr>
                                      <p:tavLst>
                                        <p:tav tm="0">
                                          <p:val>
                                            <p:strVal val="ppt_y"/>
                                          </p:val>
                                        </p:tav>
                                        <p:tav tm="100000">
                                          <p:val>
                                            <p:strVal val="ppt_y+0.1"/>
                                          </p:val>
                                        </p:tav>
                                      </p:tavLst>
                                    </p:anim>
                                    <p:anim calcmode="lin" valueType="num">
                                      <p:cBhvr>
                                        <p:cTn id="166" dur="800" accel="100000">
                                          <p:stCondLst>
                                            <p:cond delay="200"/>
                                          </p:stCondLst>
                                        </p:cTn>
                                        <p:tgtEl>
                                          <p:spTgt spid="4">
                                            <p:txEl>
                                              <p:pRg st="1" end="1"/>
                                            </p:txEl>
                                          </p:spTgt>
                                        </p:tgtEl>
                                        <p:attrNameLst>
                                          <p:attrName>ppt_x</p:attrName>
                                        </p:attrNameLst>
                                      </p:cBhvr>
                                      <p:tavLst>
                                        <p:tav tm="0">
                                          <p:val>
                                            <p:strVal val="ppt_x"/>
                                          </p:val>
                                        </p:tav>
                                        <p:tav tm="100000">
                                          <p:val>
                                            <p:strVal val="ppt_x+0.4+0.05"/>
                                          </p:val>
                                        </p:tav>
                                      </p:tavLst>
                                    </p:anim>
                                    <p:anim calcmode="lin" valueType="num">
                                      <p:cBhvr>
                                        <p:cTn id="167" dur="800" accel="100000">
                                          <p:stCondLst>
                                            <p:cond delay="200"/>
                                          </p:stCondLst>
                                        </p:cTn>
                                        <p:tgtEl>
                                          <p:spTgt spid="4">
                                            <p:txEl>
                                              <p:pRg st="1" end="1"/>
                                            </p:txEl>
                                          </p:spTgt>
                                        </p:tgtEl>
                                        <p:attrNameLst>
                                          <p:attrName>ppt_y</p:attrName>
                                        </p:attrNameLst>
                                      </p:cBhvr>
                                      <p:tavLst>
                                        <p:tav tm="0">
                                          <p:val>
                                            <p:strVal val="ppt_y"/>
                                          </p:val>
                                        </p:tav>
                                        <p:tav tm="100000">
                                          <p:val>
                                            <p:strVal val="ppt_y-0.4-0.1"/>
                                          </p:val>
                                        </p:tav>
                                      </p:tavLst>
                                    </p:anim>
                                    <p:set>
                                      <p:cBhvr>
                                        <p:cTn id="168" dur="1" fill="hold">
                                          <p:stCondLst>
                                            <p:cond delay="999"/>
                                          </p:stCondLst>
                                        </p:cTn>
                                        <p:tgtEl>
                                          <p:spTgt spid="4">
                                            <p:txEl>
                                              <p:pRg st="1" end="1"/>
                                            </p:txEl>
                                          </p:spTgt>
                                        </p:tgtEl>
                                        <p:attrNameLst>
                                          <p:attrName>style.visibility</p:attrName>
                                        </p:attrNameLst>
                                      </p:cBhvr>
                                      <p:to>
                                        <p:strVal val="hidden"/>
                                      </p:to>
                                    </p:set>
                                  </p:childTnLst>
                                </p:cTn>
                              </p:par>
                            </p:childTnLst>
                          </p:cTn>
                        </p:par>
                        <p:par>
                          <p:cTn id="169" fill="hold">
                            <p:stCondLst>
                              <p:cond delay="170520"/>
                            </p:stCondLst>
                            <p:childTnLst>
                              <p:par>
                                <p:cTn id="170" presetID="30" presetClass="exit" presetSubtype="0" fill="hold" nodeType="afterEffect">
                                  <p:stCondLst>
                                    <p:cond delay="0"/>
                                  </p:stCondLst>
                                  <p:iterate type="lt">
                                    <p:tmPct val="0"/>
                                  </p:iterate>
                                  <p:childTnLst>
                                    <p:animEffect transition="out" filter="fade">
                                      <p:cBhvr>
                                        <p:cTn id="171" dur="800" accel="100000">
                                          <p:stCondLst>
                                            <p:cond delay="200"/>
                                          </p:stCondLst>
                                        </p:cTn>
                                        <p:tgtEl>
                                          <p:spTgt spid="4">
                                            <p:txEl>
                                              <p:pRg st="2" end="2"/>
                                            </p:txEl>
                                          </p:spTgt>
                                        </p:tgtEl>
                                      </p:cBhvr>
                                    </p:animEffect>
                                    <p:anim calcmode="lin" valueType="num">
                                      <p:cBhvr>
                                        <p:cTn id="172" dur="800" accel="100000">
                                          <p:stCondLst>
                                            <p:cond delay="200"/>
                                          </p:stCondLst>
                                        </p:cTn>
                                        <p:tgtEl>
                                          <p:spTgt spid="4">
                                            <p:txEl>
                                              <p:pRg st="2" end="2"/>
                                            </p:txEl>
                                          </p:spTgt>
                                        </p:tgtEl>
                                        <p:attrNameLst>
                                          <p:attrName>style.rotation</p:attrName>
                                        </p:attrNameLst>
                                      </p:cBhvr>
                                      <p:tavLst>
                                        <p:tav tm="0">
                                          <p:val>
                                            <p:fltVal val="0"/>
                                          </p:val>
                                        </p:tav>
                                        <p:tav tm="100000">
                                          <p:val>
                                            <p:fltVal val="-90"/>
                                          </p:val>
                                        </p:tav>
                                      </p:tavLst>
                                    </p:anim>
                                    <p:anim calcmode="lin" valueType="num">
                                      <p:cBhvr>
                                        <p:cTn id="173" dur="200" decel="100000"/>
                                        <p:tgtEl>
                                          <p:spTgt spid="4">
                                            <p:txEl>
                                              <p:pRg st="2" end="2"/>
                                            </p:txEl>
                                          </p:spTgt>
                                        </p:tgtEl>
                                        <p:attrNameLst>
                                          <p:attrName>ppt_x</p:attrName>
                                        </p:attrNameLst>
                                      </p:cBhvr>
                                      <p:tavLst>
                                        <p:tav tm="0">
                                          <p:val>
                                            <p:strVal val="ppt_x"/>
                                          </p:val>
                                        </p:tav>
                                        <p:tav tm="100000">
                                          <p:val>
                                            <p:strVal val="ppt_x-0.05"/>
                                          </p:val>
                                        </p:tav>
                                      </p:tavLst>
                                    </p:anim>
                                    <p:anim calcmode="lin" valueType="num">
                                      <p:cBhvr>
                                        <p:cTn id="174" dur="200" decel="100000"/>
                                        <p:tgtEl>
                                          <p:spTgt spid="4">
                                            <p:txEl>
                                              <p:pRg st="2" end="2"/>
                                            </p:txEl>
                                          </p:spTgt>
                                        </p:tgtEl>
                                        <p:attrNameLst>
                                          <p:attrName>ppt_y</p:attrName>
                                        </p:attrNameLst>
                                      </p:cBhvr>
                                      <p:tavLst>
                                        <p:tav tm="0">
                                          <p:val>
                                            <p:strVal val="ppt_y"/>
                                          </p:val>
                                        </p:tav>
                                        <p:tav tm="100000">
                                          <p:val>
                                            <p:strVal val="ppt_y+0.1"/>
                                          </p:val>
                                        </p:tav>
                                      </p:tavLst>
                                    </p:anim>
                                    <p:anim calcmode="lin" valueType="num">
                                      <p:cBhvr>
                                        <p:cTn id="175" dur="800" accel="100000">
                                          <p:stCondLst>
                                            <p:cond delay="200"/>
                                          </p:stCondLst>
                                        </p:cTn>
                                        <p:tgtEl>
                                          <p:spTgt spid="4">
                                            <p:txEl>
                                              <p:pRg st="2" end="2"/>
                                            </p:txEl>
                                          </p:spTgt>
                                        </p:tgtEl>
                                        <p:attrNameLst>
                                          <p:attrName>ppt_x</p:attrName>
                                        </p:attrNameLst>
                                      </p:cBhvr>
                                      <p:tavLst>
                                        <p:tav tm="0">
                                          <p:val>
                                            <p:strVal val="ppt_x"/>
                                          </p:val>
                                        </p:tav>
                                        <p:tav tm="100000">
                                          <p:val>
                                            <p:strVal val="ppt_x+0.4+0.05"/>
                                          </p:val>
                                        </p:tav>
                                      </p:tavLst>
                                    </p:anim>
                                    <p:anim calcmode="lin" valueType="num">
                                      <p:cBhvr>
                                        <p:cTn id="176" dur="800" accel="100000">
                                          <p:stCondLst>
                                            <p:cond delay="200"/>
                                          </p:stCondLst>
                                        </p:cTn>
                                        <p:tgtEl>
                                          <p:spTgt spid="4">
                                            <p:txEl>
                                              <p:pRg st="2" end="2"/>
                                            </p:txEl>
                                          </p:spTgt>
                                        </p:tgtEl>
                                        <p:attrNameLst>
                                          <p:attrName>ppt_y</p:attrName>
                                        </p:attrNameLst>
                                      </p:cBhvr>
                                      <p:tavLst>
                                        <p:tav tm="0">
                                          <p:val>
                                            <p:strVal val="ppt_y"/>
                                          </p:val>
                                        </p:tav>
                                        <p:tav tm="100000">
                                          <p:val>
                                            <p:strVal val="ppt_y-0.4-0.1"/>
                                          </p:val>
                                        </p:tav>
                                      </p:tavLst>
                                    </p:anim>
                                    <p:set>
                                      <p:cBhvr>
                                        <p:cTn id="177" dur="1" fill="hold">
                                          <p:stCondLst>
                                            <p:cond delay="999"/>
                                          </p:stCondLst>
                                        </p:cTn>
                                        <p:tgtEl>
                                          <p:spTgt spid="4">
                                            <p:txEl>
                                              <p:pRg st="2" end="2"/>
                                            </p:txEl>
                                          </p:spTgt>
                                        </p:tgtEl>
                                        <p:attrNameLst>
                                          <p:attrName>style.visibility</p:attrName>
                                        </p:attrNameLst>
                                      </p:cBhvr>
                                      <p:to>
                                        <p:strVal val="hidden"/>
                                      </p:to>
                                    </p:set>
                                  </p:childTnLst>
                                </p:cTn>
                              </p:par>
                            </p:childTnLst>
                          </p:cTn>
                        </p:par>
                        <p:par>
                          <p:cTn id="178" fill="hold">
                            <p:stCondLst>
                              <p:cond delay="171520"/>
                            </p:stCondLst>
                            <p:childTnLst>
                              <p:par>
                                <p:cTn id="179" presetID="30" presetClass="exit" presetSubtype="0" fill="hold" nodeType="afterEffect">
                                  <p:stCondLst>
                                    <p:cond delay="0"/>
                                  </p:stCondLst>
                                  <p:iterate type="lt">
                                    <p:tmPct val="0"/>
                                  </p:iterate>
                                  <p:childTnLst>
                                    <p:animEffect transition="out" filter="fade">
                                      <p:cBhvr>
                                        <p:cTn id="180" dur="800" accel="100000">
                                          <p:stCondLst>
                                            <p:cond delay="200"/>
                                          </p:stCondLst>
                                        </p:cTn>
                                        <p:tgtEl>
                                          <p:spTgt spid="4">
                                            <p:txEl>
                                              <p:pRg st="3" end="3"/>
                                            </p:txEl>
                                          </p:spTgt>
                                        </p:tgtEl>
                                      </p:cBhvr>
                                    </p:animEffect>
                                    <p:anim calcmode="lin" valueType="num">
                                      <p:cBhvr>
                                        <p:cTn id="181" dur="800" accel="100000">
                                          <p:stCondLst>
                                            <p:cond delay="200"/>
                                          </p:stCondLst>
                                        </p:cTn>
                                        <p:tgtEl>
                                          <p:spTgt spid="4">
                                            <p:txEl>
                                              <p:pRg st="3" end="3"/>
                                            </p:txEl>
                                          </p:spTgt>
                                        </p:tgtEl>
                                        <p:attrNameLst>
                                          <p:attrName>style.rotation</p:attrName>
                                        </p:attrNameLst>
                                      </p:cBhvr>
                                      <p:tavLst>
                                        <p:tav tm="0">
                                          <p:val>
                                            <p:fltVal val="0"/>
                                          </p:val>
                                        </p:tav>
                                        <p:tav tm="100000">
                                          <p:val>
                                            <p:fltVal val="-90"/>
                                          </p:val>
                                        </p:tav>
                                      </p:tavLst>
                                    </p:anim>
                                    <p:anim calcmode="lin" valueType="num">
                                      <p:cBhvr>
                                        <p:cTn id="182" dur="200" decel="100000"/>
                                        <p:tgtEl>
                                          <p:spTgt spid="4">
                                            <p:txEl>
                                              <p:pRg st="3" end="3"/>
                                            </p:txEl>
                                          </p:spTgt>
                                        </p:tgtEl>
                                        <p:attrNameLst>
                                          <p:attrName>ppt_x</p:attrName>
                                        </p:attrNameLst>
                                      </p:cBhvr>
                                      <p:tavLst>
                                        <p:tav tm="0">
                                          <p:val>
                                            <p:strVal val="ppt_x"/>
                                          </p:val>
                                        </p:tav>
                                        <p:tav tm="100000">
                                          <p:val>
                                            <p:strVal val="ppt_x-0.05"/>
                                          </p:val>
                                        </p:tav>
                                      </p:tavLst>
                                    </p:anim>
                                    <p:anim calcmode="lin" valueType="num">
                                      <p:cBhvr>
                                        <p:cTn id="183" dur="200" decel="100000"/>
                                        <p:tgtEl>
                                          <p:spTgt spid="4">
                                            <p:txEl>
                                              <p:pRg st="3" end="3"/>
                                            </p:txEl>
                                          </p:spTgt>
                                        </p:tgtEl>
                                        <p:attrNameLst>
                                          <p:attrName>ppt_y</p:attrName>
                                        </p:attrNameLst>
                                      </p:cBhvr>
                                      <p:tavLst>
                                        <p:tav tm="0">
                                          <p:val>
                                            <p:strVal val="ppt_y"/>
                                          </p:val>
                                        </p:tav>
                                        <p:tav tm="100000">
                                          <p:val>
                                            <p:strVal val="ppt_y+0.1"/>
                                          </p:val>
                                        </p:tav>
                                      </p:tavLst>
                                    </p:anim>
                                    <p:anim calcmode="lin" valueType="num">
                                      <p:cBhvr>
                                        <p:cTn id="184" dur="800" accel="100000">
                                          <p:stCondLst>
                                            <p:cond delay="200"/>
                                          </p:stCondLst>
                                        </p:cTn>
                                        <p:tgtEl>
                                          <p:spTgt spid="4">
                                            <p:txEl>
                                              <p:pRg st="3" end="3"/>
                                            </p:txEl>
                                          </p:spTgt>
                                        </p:tgtEl>
                                        <p:attrNameLst>
                                          <p:attrName>ppt_x</p:attrName>
                                        </p:attrNameLst>
                                      </p:cBhvr>
                                      <p:tavLst>
                                        <p:tav tm="0">
                                          <p:val>
                                            <p:strVal val="ppt_x"/>
                                          </p:val>
                                        </p:tav>
                                        <p:tav tm="100000">
                                          <p:val>
                                            <p:strVal val="ppt_x+0.4+0.05"/>
                                          </p:val>
                                        </p:tav>
                                      </p:tavLst>
                                    </p:anim>
                                    <p:anim calcmode="lin" valueType="num">
                                      <p:cBhvr>
                                        <p:cTn id="185" dur="800" accel="100000">
                                          <p:stCondLst>
                                            <p:cond delay="200"/>
                                          </p:stCondLst>
                                        </p:cTn>
                                        <p:tgtEl>
                                          <p:spTgt spid="4">
                                            <p:txEl>
                                              <p:pRg st="3" end="3"/>
                                            </p:txEl>
                                          </p:spTgt>
                                        </p:tgtEl>
                                        <p:attrNameLst>
                                          <p:attrName>ppt_y</p:attrName>
                                        </p:attrNameLst>
                                      </p:cBhvr>
                                      <p:tavLst>
                                        <p:tav tm="0">
                                          <p:val>
                                            <p:strVal val="ppt_y"/>
                                          </p:val>
                                        </p:tav>
                                        <p:tav tm="100000">
                                          <p:val>
                                            <p:strVal val="ppt_y-0.4-0.1"/>
                                          </p:val>
                                        </p:tav>
                                      </p:tavLst>
                                    </p:anim>
                                    <p:set>
                                      <p:cBhvr>
                                        <p:cTn id="186" dur="1" fill="hold">
                                          <p:stCondLst>
                                            <p:cond delay="999"/>
                                          </p:stCondLst>
                                        </p:cTn>
                                        <p:tgtEl>
                                          <p:spTgt spid="4">
                                            <p:txEl>
                                              <p:pRg st="3" end="3"/>
                                            </p:txEl>
                                          </p:spTgt>
                                        </p:tgtEl>
                                        <p:attrNameLst>
                                          <p:attrName>style.visibility</p:attrName>
                                        </p:attrNameLst>
                                      </p:cBhvr>
                                      <p:to>
                                        <p:strVal val="hidden"/>
                                      </p:to>
                                    </p:set>
                                  </p:childTnLst>
                                </p:cTn>
                              </p:par>
                            </p:childTnLst>
                          </p:cTn>
                        </p:par>
                        <p:par>
                          <p:cTn id="187" fill="hold">
                            <p:stCondLst>
                              <p:cond delay="172520"/>
                            </p:stCondLst>
                            <p:childTnLst>
                              <p:par>
                                <p:cTn id="188" presetID="30" presetClass="exit" presetSubtype="0" fill="hold" nodeType="afterEffect">
                                  <p:stCondLst>
                                    <p:cond delay="0"/>
                                  </p:stCondLst>
                                  <p:iterate type="lt">
                                    <p:tmPct val="0"/>
                                  </p:iterate>
                                  <p:childTnLst>
                                    <p:animEffect transition="out" filter="fade">
                                      <p:cBhvr>
                                        <p:cTn id="189" dur="800" accel="100000">
                                          <p:stCondLst>
                                            <p:cond delay="200"/>
                                          </p:stCondLst>
                                        </p:cTn>
                                        <p:tgtEl>
                                          <p:spTgt spid="4">
                                            <p:txEl>
                                              <p:pRg st="4" end="4"/>
                                            </p:txEl>
                                          </p:spTgt>
                                        </p:tgtEl>
                                      </p:cBhvr>
                                    </p:animEffect>
                                    <p:anim calcmode="lin" valueType="num">
                                      <p:cBhvr>
                                        <p:cTn id="190" dur="800" accel="100000">
                                          <p:stCondLst>
                                            <p:cond delay="200"/>
                                          </p:stCondLst>
                                        </p:cTn>
                                        <p:tgtEl>
                                          <p:spTgt spid="4">
                                            <p:txEl>
                                              <p:pRg st="4" end="4"/>
                                            </p:txEl>
                                          </p:spTgt>
                                        </p:tgtEl>
                                        <p:attrNameLst>
                                          <p:attrName>style.rotation</p:attrName>
                                        </p:attrNameLst>
                                      </p:cBhvr>
                                      <p:tavLst>
                                        <p:tav tm="0">
                                          <p:val>
                                            <p:fltVal val="0"/>
                                          </p:val>
                                        </p:tav>
                                        <p:tav tm="100000">
                                          <p:val>
                                            <p:fltVal val="-90"/>
                                          </p:val>
                                        </p:tav>
                                      </p:tavLst>
                                    </p:anim>
                                    <p:anim calcmode="lin" valueType="num">
                                      <p:cBhvr>
                                        <p:cTn id="191" dur="200" decel="100000"/>
                                        <p:tgtEl>
                                          <p:spTgt spid="4">
                                            <p:txEl>
                                              <p:pRg st="4" end="4"/>
                                            </p:txEl>
                                          </p:spTgt>
                                        </p:tgtEl>
                                        <p:attrNameLst>
                                          <p:attrName>ppt_x</p:attrName>
                                        </p:attrNameLst>
                                      </p:cBhvr>
                                      <p:tavLst>
                                        <p:tav tm="0">
                                          <p:val>
                                            <p:strVal val="ppt_x"/>
                                          </p:val>
                                        </p:tav>
                                        <p:tav tm="100000">
                                          <p:val>
                                            <p:strVal val="ppt_x-0.05"/>
                                          </p:val>
                                        </p:tav>
                                      </p:tavLst>
                                    </p:anim>
                                    <p:anim calcmode="lin" valueType="num">
                                      <p:cBhvr>
                                        <p:cTn id="192" dur="200" decel="100000"/>
                                        <p:tgtEl>
                                          <p:spTgt spid="4">
                                            <p:txEl>
                                              <p:pRg st="4" end="4"/>
                                            </p:txEl>
                                          </p:spTgt>
                                        </p:tgtEl>
                                        <p:attrNameLst>
                                          <p:attrName>ppt_y</p:attrName>
                                        </p:attrNameLst>
                                      </p:cBhvr>
                                      <p:tavLst>
                                        <p:tav tm="0">
                                          <p:val>
                                            <p:strVal val="ppt_y"/>
                                          </p:val>
                                        </p:tav>
                                        <p:tav tm="100000">
                                          <p:val>
                                            <p:strVal val="ppt_y+0.1"/>
                                          </p:val>
                                        </p:tav>
                                      </p:tavLst>
                                    </p:anim>
                                    <p:anim calcmode="lin" valueType="num">
                                      <p:cBhvr>
                                        <p:cTn id="193" dur="800" accel="100000">
                                          <p:stCondLst>
                                            <p:cond delay="200"/>
                                          </p:stCondLst>
                                        </p:cTn>
                                        <p:tgtEl>
                                          <p:spTgt spid="4">
                                            <p:txEl>
                                              <p:pRg st="4" end="4"/>
                                            </p:txEl>
                                          </p:spTgt>
                                        </p:tgtEl>
                                        <p:attrNameLst>
                                          <p:attrName>ppt_x</p:attrName>
                                        </p:attrNameLst>
                                      </p:cBhvr>
                                      <p:tavLst>
                                        <p:tav tm="0">
                                          <p:val>
                                            <p:strVal val="ppt_x"/>
                                          </p:val>
                                        </p:tav>
                                        <p:tav tm="100000">
                                          <p:val>
                                            <p:strVal val="ppt_x+0.4+0.05"/>
                                          </p:val>
                                        </p:tav>
                                      </p:tavLst>
                                    </p:anim>
                                    <p:anim calcmode="lin" valueType="num">
                                      <p:cBhvr>
                                        <p:cTn id="194" dur="800" accel="100000">
                                          <p:stCondLst>
                                            <p:cond delay="200"/>
                                          </p:stCondLst>
                                        </p:cTn>
                                        <p:tgtEl>
                                          <p:spTgt spid="4">
                                            <p:txEl>
                                              <p:pRg st="4" end="4"/>
                                            </p:txEl>
                                          </p:spTgt>
                                        </p:tgtEl>
                                        <p:attrNameLst>
                                          <p:attrName>ppt_y</p:attrName>
                                        </p:attrNameLst>
                                      </p:cBhvr>
                                      <p:tavLst>
                                        <p:tav tm="0">
                                          <p:val>
                                            <p:strVal val="ppt_y"/>
                                          </p:val>
                                        </p:tav>
                                        <p:tav tm="100000">
                                          <p:val>
                                            <p:strVal val="ppt_y-0.4-0.1"/>
                                          </p:val>
                                        </p:tav>
                                      </p:tavLst>
                                    </p:anim>
                                    <p:set>
                                      <p:cBhvr>
                                        <p:cTn id="195" dur="1" fill="hold">
                                          <p:stCondLst>
                                            <p:cond delay="999"/>
                                          </p:stCondLst>
                                        </p:cTn>
                                        <p:tgtEl>
                                          <p:spTgt spid="4">
                                            <p:txEl>
                                              <p:pRg st="4" end="4"/>
                                            </p:txEl>
                                          </p:spTgt>
                                        </p:tgtEl>
                                        <p:attrNameLst>
                                          <p:attrName>style.visibility</p:attrName>
                                        </p:attrNameLst>
                                      </p:cBhvr>
                                      <p:to>
                                        <p:strVal val="hidden"/>
                                      </p:to>
                                    </p:set>
                                  </p:childTnLst>
                                </p:cTn>
                              </p:par>
                            </p:childTnLst>
                          </p:cTn>
                        </p:par>
                        <p:par>
                          <p:cTn id="196" fill="hold">
                            <p:stCondLst>
                              <p:cond delay="173520"/>
                            </p:stCondLst>
                            <p:childTnLst>
                              <p:par>
                                <p:cTn id="197" presetID="30" presetClass="exit" presetSubtype="0" fill="hold" nodeType="afterEffect">
                                  <p:stCondLst>
                                    <p:cond delay="0"/>
                                  </p:stCondLst>
                                  <p:iterate type="lt">
                                    <p:tmPct val="0"/>
                                  </p:iterate>
                                  <p:childTnLst>
                                    <p:animEffect transition="out" filter="fade">
                                      <p:cBhvr>
                                        <p:cTn id="198" dur="800" accel="100000">
                                          <p:stCondLst>
                                            <p:cond delay="200"/>
                                          </p:stCondLst>
                                        </p:cTn>
                                        <p:tgtEl>
                                          <p:spTgt spid="4">
                                            <p:txEl>
                                              <p:pRg st="5" end="5"/>
                                            </p:txEl>
                                          </p:spTgt>
                                        </p:tgtEl>
                                      </p:cBhvr>
                                    </p:animEffect>
                                    <p:anim calcmode="lin" valueType="num">
                                      <p:cBhvr>
                                        <p:cTn id="199" dur="800" accel="100000">
                                          <p:stCondLst>
                                            <p:cond delay="200"/>
                                          </p:stCondLst>
                                        </p:cTn>
                                        <p:tgtEl>
                                          <p:spTgt spid="4">
                                            <p:txEl>
                                              <p:pRg st="5" end="5"/>
                                            </p:txEl>
                                          </p:spTgt>
                                        </p:tgtEl>
                                        <p:attrNameLst>
                                          <p:attrName>style.rotation</p:attrName>
                                        </p:attrNameLst>
                                      </p:cBhvr>
                                      <p:tavLst>
                                        <p:tav tm="0">
                                          <p:val>
                                            <p:fltVal val="0"/>
                                          </p:val>
                                        </p:tav>
                                        <p:tav tm="100000">
                                          <p:val>
                                            <p:fltVal val="-90"/>
                                          </p:val>
                                        </p:tav>
                                      </p:tavLst>
                                    </p:anim>
                                    <p:anim calcmode="lin" valueType="num">
                                      <p:cBhvr>
                                        <p:cTn id="200" dur="200" decel="100000"/>
                                        <p:tgtEl>
                                          <p:spTgt spid="4">
                                            <p:txEl>
                                              <p:pRg st="5" end="5"/>
                                            </p:txEl>
                                          </p:spTgt>
                                        </p:tgtEl>
                                        <p:attrNameLst>
                                          <p:attrName>ppt_x</p:attrName>
                                        </p:attrNameLst>
                                      </p:cBhvr>
                                      <p:tavLst>
                                        <p:tav tm="0">
                                          <p:val>
                                            <p:strVal val="ppt_x"/>
                                          </p:val>
                                        </p:tav>
                                        <p:tav tm="100000">
                                          <p:val>
                                            <p:strVal val="ppt_x-0.05"/>
                                          </p:val>
                                        </p:tav>
                                      </p:tavLst>
                                    </p:anim>
                                    <p:anim calcmode="lin" valueType="num">
                                      <p:cBhvr>
                                        <p:cTn id="201" dur="200" decel="100000"/>
                                        <p:tgtEl>
                                          <p:spTgt spid="4">
                                            <p:txEl>
                                              <p:pRg st="5" end="5"/>
                                            </p:txEl>
                                          </p:spTgt>
                                        </p:tgtEl>
                                        <p:attrNameLst>
                                          <p:attrName>ppt_y</p:attrName>
                                        </p:attrNameLst>
                                      </p:cBhvr>
                                      <p:tavLst>
                                        <p:tav tm="0">
                                          <p:val>
                                            <p:strVal val="ppt_y"/>
                                          </p:val>
                                        </p:tav>
                                        <p:tav tm="100000">
                                          <p:val>
                                            <p:strVal val="ppt_y+0.1"/>
                                          </p:val>
                                        </p:tav>
                                      </p:tavLst>
                                    </p:anim>
                                    <p:anim calcmode="lin" valueType="num">
                                      <p:cBhvr>
                                        <p:cTn id="202" dur="800" accel="100000">
                                          <p:stCondLst>
                                            <p:cond delay="200"/>
                                          </p:stCondLst>
                                        </p:cTn>
                                        <p:tgtEl>
                                          <p:spTgt spid="4">
                                            <p:txEl>
                                              <p:pRg st="5" end="5"/>
                                            </p:txEl>
                                          </p:spTgt>
                                        </p:tgtEl>
                                        <p:attrNameLst>
                                          <p:attrName>ppt_x</p:attrName>
                                        </p:attrNameLst>
                                      </p:cBhvr>
                                      <p:tavLst>
                                        <p:tav tm="0">
                                          <p:val>
                                            <p:strVal val="ppt_x"/>
                                          </p:val>
                                        </p:tav>
                                        <p:tav tm="100000">
                                          <p:val>
                                            <p:strVal val="ppt_x+0.4+0.05"/>
                                          </p:val>
                                        </p:tav>
                                      </p:tavLst>
                                    </p:anim>
                                    <p:anim calcmode="lin" valueType="num">
                                      <p:cBhvr>
                                        <p:cTn id="203" dur="800" accel="100000">
                                          <p:stCondLst>
                                            <p:cond delay="200"/>
                                          </p:stCondLst>
                                        </p:cTn>
                                        <p:tgtEl>
                                          <p:spTgt spid="4">
                                            <p:txEl>
                                              <p:pRg st="5" end="5"/>
                                            </p:txEl>
                                          </p:spTgt>
                                        </p:tgtEl>
                                        <p:attrNameLst>
                                          <p:attrName>ppt_y</p:attrName>
                                        </p:attrNameLst>
                                      </p:cBhvr>
                                      <p:tavLst>
                                        <p:tav tm="0">
                                          <p:val>
                                            <p:strVal val="ppt_y"/>
                                          </p:val>
                                        </p:tav>
                                        <p:tav tm="100000">
                                          <p:val>
                                            <p:strVal val="ppt_y-0.4-0.1"/>
                                          </p:val>
                                        </p:tav>
                                      </p:tavLst>
                                    </p:anim>
                                    <p:set>
                                      <p:cBhvr>
                                        <p:cTn id="204" dur="1" fill="hold">
                                          <p:stCondLst>
                                            <p:cond delay="999"/>
                                          </p:stCondLst>
                                        </p:cTn>
                                        <p:tgtEl>
                                          <p:spTgt spid="4">
                                            <p:txEl>
                                              <p:pRg st="5" end="5"/>
                                            </p:txEl>
                                          </p:spTgt>
                                        </p:tgtEl>
                                        <p:attrNameLst>
                                          <p:attrName>style.visibility</p:attrName>
                                        </p:attrNameLst>
                                      </p:cBhvr>
                                      <p:to>
                                        <p:strVal val="hidden"/>
                                      </p:to>
                                    </p:set>
                                  </p:childTnLst>
                                </p:cTn>
                              </p:par>
                            </p:childTnLst>
                          </p:cTn>
                        </p:par>
                        <p:par>
                          <p:cTn id="205" fill="hold">
                            <p:stCondLst>
                              <p:cond delay="174520"/>
                            </p:stCondLst>
                            <p:childTnLst>
                              <p:par>
                                <p:cTn id="206" presetID="30" presetClass="exit" presetSubtype="0" fill="hold" nodeType="afterEffect">
                                  <p:stCondLst>
                                    <p:cond delay="0"/>
                                  </p:stCondLst>
                                  <p:iterate type="lt">
                                    <p:tmPct val="0"/>
                                  </p:iterate>
                                  <p:childTnLst>
                                    <p:animEffect transition="out" filter="fade">
                                      <p:cBhvr>
                                        <p:cTn id="207" dur="800" accel="100000">
                                          <p:stCondLst>
                                            <p:cond delay="200"/>
                                          </p:stCondLst>
                                        </p:cTn>
                                        <p:tgtEl>
                                          <p:spTgt spid="4">
                                            <p:txEl>
                                              <p:pRg st="6" end="6"/>
                                            </p:txEl>
                                          </p:spTgt>
                                        </p:tgtEl>
                                      </p:cBhvr>
                                    </p:animEffect>
                                    <p:anim calcmode="lin" valueType="num">
                                      <p:cBhvr>
                                        <p:cTn id="208" dur="800" accel="100000">
                                          <p:stCondLst>
                                            <p:cond delay="200"/>
                                          </p:stCondLst>
                                        </p:cTn>
                                        <p:tgtEl>
                                          <p:spTgt spid="4">
                                            <p:txEl>
                                              <p:pRg st="6" end="6"/>
                                            </p:txEl>
                                          </p:spTgt>
                                        </p:tgtEl>
                                        <p:attrNameLst>
                                          <p:attrName>style.rotation</p:attrName>
                                        </p:attrNameLst>
                                      </p:cBhvr>
                                      <p:tavLst>
                                        <p:tav tm="0">
                                          <p:val>
                                            <p:fltVal val="0"/>
                                          </p:val>
                                        </p:tav>
                                        <p:tav tm="100000">
                                          <p:val>
                                            <p:fltVal val="-90"/>
                                          </p:val>
                                        </p:tav>
                                      </p:tavLst>
                                    </p:anim>
                                    <p:anim calcmode="lin" valueType="num">
                                      <p:cBhvr>
                                        <p:cTn id="209" dur="200" decel="100000"/>
                                        <p:tgtEl>
                                          <p:spTgt spid="4">
                                            <p:txEl>
                                              <p:pRg st="6" end="6"/>
                                            </p:txEl>
                                          </p:spTgt>
                                        </p:tgtEl>
                                        <p:attrNameLst>
                                          <p:attrName>ppt_x</p:attrName>
                                        </p:attrNameLst>
                                      </p:cBhvr>
                                      <p:tavLst>
                                        <p:tav tm="0">
                                          <p:val>
                                            <p:strVal val="ppt_x"/>
                                          </p:val>
                                        </p:tav>
                                        <p:tav tm="100000">
                                          <p:val>
                                            <p:strVal val="ppt_x-0.05"/>
                                          </p:val>
                                        </p:tav>
                                      </p:tavLst>
                                    </p:anim>
                                    <p:anim calcmode="lin" valueType="num">
                                      <p:cBhvr>
                                        <p:cTn id="210" dur="200" decel="100000"/>
                                        <p:tgtEl>
                                          <p:spTgt spid="4">
                                            <p:txEl>
                                              <p:pRg st="6" end="6"/>
                                            </p:txEl>
                                          </p:spTgt>
                                        </p:tgtEl>
                                        <p:attrNameLst>
                                          <p:attrName>ppt_y</p:attrName>
                                        </p:attrNameLst>
                                      </p:cBhvr>
                                      <p:tavLst>
                                        <p:tav tm="0">
                                          <p:val>
                                            <p:strVal val="ppt_y"/>
                                          </p:val>
                                        </p:tav>
                                        <p:tav tm="100000">
                                          <p:val>
                                            <p:strVal val="ppt_y+0.1"/>
                                          </p:val>
                                        </p:tav>
                                      </p:tavLst>
                                    </p:anim>
                                    <p:anim calcmode="lin" valueType="num">
                                      <p:cBhvr>
                                        <p:cTn id="211" dur="800" accel="100000">
                                          <p:stCondLst>
                                            <p:cond delay="200"/>
                                          </p:stCondLst>
                                        </p:cTn>
                                        <p:tgtEl>
                                          <p:spTgt spid="4">
                                            <p:txEl>
                                              <p:pRg st="6" end="6"/>
                                            </p:txEl>
                                          </p:spTgt>
                                        </p:tgtEl>
                                        <p:attrNameLst>
                                          <p:attrName>ppt_x</p:attrName>
                                        </p:attrNameLst>
                                      </p:cBhvr>
                                      <p:tavLst>
                                        <p:tav tm="0">
                                          <p:val>
                                            <p:strVal val="ppt_x"/>
                                          </p:val>
                                        </p:tav>
                                        <p:tav tm="100000">
                                          <p:val>
                                            <p:strVal val="ppt_x+0.4+0.05"/>
                                          </p:val>
                                        </p:tav>
                                      </p:tavLst>
                                    </p:anim>
                                    <p:anim calcmode="lin" valueType="num">
                                      <p:cBhvr>
                                        <p:cTn id="212" dur="800" accel="100000">
                                          <p:stCondLst>
                                            <p:cond delay="200"/>
                                          </p:stCondLst>
                                        </p:cTn>
                                        <p:tgtEl>
                                          <p:spTgt spid="4">
                                            <p:txEl>
                                              <p:pRg st="6" end="6"/>
                                            </p:txEl>
                                          </p:spTgt>
                                        </p:tgtEl>
                                        <p:attrNameLst>
                                          <p:attrName>ppt_y</p:attrName>
                                        </p:attrNameLst>
                                      </p:cBhvr>
                                      <p:tavLst>
                                        <p:tav tm="0">
                                          <p:val>
                                            <p:strVal val="ppt_y"/>
                                          </p:val>
                                        </p:tav>
                                        <p:tav tm="100000">
                                          <p:val>
                                            <p:strVal val="ppt_y-0.4-0.1"/>
                                          </p:val>
                                        </p:tav>
                                      </p:tavLst>
                                    </p:anim>
                                    <p:set>
                                      <p:cBhvr>
                                        <p:cTn id="213" dur="1" fill="hold">
                                          <p:stCondLst>
                                            <p:cond delay="999"/>
                                          </p:stCondLst>
                                        </p:cTn>
                                        <p:tgtEl>
                                          <p:spTgt spid="4">
                                            <p:txEl>
                                              <p:pRg st="6" end="6"/>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Недостатки</a:t>
            </a:r>
          </a:p>
        </p:txBody>
      </p:sp>
      <p:sp>
        <p:nvSpPr>
          <p:cNvPr id="3" name="Содержимое 2"/>
          <p:cNvSpPr>
            <a:spLocks noGrp="1"/>
          </p:cNvSpPr>
          <p:nvPr>
            <p:ph idx="1"/>
          </p:nvPr>
        </p:nvSpPr>
        <p:spPr/>
        <p:txBody>
          <a:bodyPr>
            <a:normAutofit fontScale="92500" lnSpcReduction="20000"/>
          </a:bodyPr>
          <a:lstStyle/>
          <a:p>
            <a:r>
              <a:rPr lang="ru-RU" dirty="0"/>
              <a:t>Существенными недостатками ПЭТ-тары являются её относительно низкие барьерные свойства. Она пропускает в бутылку ультрафиолетовые лучи и кислород, а наружу — углекислоту, что ухудшает качество и сокращает срок хранения продукта. Это связано с тем, что высокомолекулярная структура полиэтилентерефталата не является препятствием для газов, имеющих небольшие размеры молекул относительно цепочек полимера.</a:t>
            </a:r>
          </a:p>
          <a:p>
            <a:endParaRPr lang="ru-RU"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iterate type="lt">
                                    <p:tmPct val="0"/>
                                  </p:iterate>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par>
                          <p:cTn id="15" fill="hold">
                            <p:stCondLst>
                              <p:cond delay="1000"/>
                            </p:stCondLst>
                            <p:childTnLst>
                              <p:par>
                                <p:cTn id="16" presetID="27" presetClass="entr" presetSubtype="0" fill="hold" nodeType="afterEffect">
                                  <p:stCondLst>
                                    <p:cond delay="0"/>
                                  </p:stCondLst>
                                  <p:iterate type="lt">
                                    <p:tmPct val="50000"/>
                                  </p:iterate>
                                  <p:childTnLst>
                                    <p:set>
                                      <p:cBhvr>
                                        <p:cTn id="17"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18" dur="8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9" dur="8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20" dur="80"/>
                                        <p:tgtEl>
                                          <p:spTgt spid="3">
                                            <p:txEl>
                                              <p:pRg st="0" end="0"/>
                                            </p:txEl>
                                          </p:spTgt>
                                        </p:tgtEl>
                                        <p:attrNameLst>
                                          <p:attrName>fill.type</p:attrName>
                                        </p:attrNameLst>
                                      </p:cBhvr>
                                      <p:to>
                                        <p:strVal val="solid"/>
                                      </p:to>
                                    </p:set>
                                  </p:childTnLst>
                                </p:cTn>
                              </p:par>
                            </p:childTnLst>
                          </p:cTn>
                        </p:par>
                        <p:par>
                          <p:cTn id="21" fill="hold">
                            <p:stCondLst>
                              <p:cond delay="15240"/>
                            </p:stCondLst>
                            <p:childTnLst>
                              <p:par>
                                <p:cTn id="22" presetID="31" presetClass="exit" presetSubtype="0" fill="hold" grpId="1" nodeType="afterEffect">
                                  <p:stCondLst>
                                    <p:cond delay="0"/>
                                  </p:stCondLst>
                                  <p:iterate type="lt">
                                    <p:tmPct val="5000"/>
                                  </p:iterate>
                                  <p:childTnLst>
                                    <p:anim calcmode="lin" valueType="num">
                                      <p:cBhvr>
                                        <p:cTn id="23" dur="1000"/>
                                        <p:tgtEl>
                                          <p:spTgt spid="2"/>
                                        </p:tgtEl>
                                        <p:attrNameLst>
                                          <p:attrName>ppt_w</p:attrName>
                                        </p:attrNameLst>
                                      </p:cBhvr>
                                      <p:tavLst>
                                        <p:tav tm="0">
                                          <p:val>
                                            <p:strVal val="ppt_w"/>
                                          </p:val>
                                        </p:tav>
                                        <p:tav tm="100000">
                                          <p:val>
                                            <p:fltVal val="0"/>
                                          </p:val>
                                        </p:tav>
                                      </p:tavLst>
                                    </p:anim>
                                    <p:anim calcmode="lin" valueType="num">
                                      <p:cBhvr>
                                        <p:cTn id="24" dur="1000"/>
                                        <p:tgtEl>
                                          <p:spTgt spid="2"/>
                                        </p:tgtEl>
                                        <p:attrNameLst>
                                          <p:attrName>ppt_h</p:attrName>
                                        </p:attrNameLst>
                                      </p:cBhvr>
                                      <p:tavLst>
                                        <p:tav tm="0">
                                          <p:val>
                                            <p:strVal val="ppt_h"/>
                                          </p:val>
                                        </p:tav>
                                        <p:tav tm="100000">
                                          <p:val>
                                            <p:fltVal val="0"/>
                                          </p:val>
                                        </p:tav>
                                      </p:tavLst>
                                    </p:anim>
                                    <p:anim calcmode="lin" valueType="num">
                                      <p:cBhvr>
                                        <p:cTn id="25" dur="1000"/>
                                        <p:tgtEl>
                                          <p:spTgt spid="2"/>
                                        </p:tgtEl>
                                        <p:attrNameLst>
                                          <p:attrName>style.rotation</p:attrName>
                                        </p:attrNameLst>
                                      </p:cBhvr>
                                      <p:tavLst>
                                        <p:tav tm="0">
                                          <p:val>
                                            <p:fltVal val="0"/>
                                          </p:val>
                                        </p:tav>
                                        <p:tav tm="100000">
                                          <p:val>
                                            <p:fltVal val="90"/>
                                          </p:val>
                                        </p:tav>
                                      </p:tavLst>
                                    </p:anim>
                                    <p:animEffect transition="out" filter="fade">
                                      <p:cBhvr>
                                        <p:cTn id="26" dur="1000"/>
                                        <p:tgtEl>
                                          <p:spTgt spid="2"/>
                                        </p:tgtEl>
                                      </p:cBhvr>
                                    </p:animEffect>
                                    <p:set>
                                      <p:cBhvr>
                                        <p:cTn id="27" dur="1" fill="hold">
                                          <p:stCondLst>
                                            <p:cond delay="999"/>
                                          </p:stCondLst>
                                        </p:cTn>
                                        <p:tgtEl>
                                          <p:spTgt spid="2"/>
                                        </p:tgtEl>
                                        <p:attrNameLst>
                                          <p:attrName>style.visibility</p:attrName>
                                        </p:attrNameLst>
                                      </p:cBhvr>
                                      <p:to>
                                        <p:strVal val="hidden"/>
                                      </p:to>
                                    </p:set>
                                  </p:childTnLst>
                                </p:cTn>
                              </p:par>
                            </p:childTnLst>
                          </p:cTn>
                        </p:par>
                        <p:par>
                          <p:cTn id="28" fill="hold">
                            <p:stCondLst>
                              <p:cond delay="16690"/>
                            </p:stCondLst>
                            <p:childTnLst>
                              <p:par>
                                <p:cTn id="29" presetID="27" presetClass="exit" presetSubtype="0" fill="hold" nodeType="afterEffect">
                                  <p:stCondLst>
                                    <p:cond delay="0"/>
                                  </p:stCondLst>
                                  <p:iterate type="lt">
                                    <p:tmPct val="50000"/>
                                  </p:iterate>
                                  <p:childTnLst>
                                    <p:anim calcmode="discrete" valueType="clr">
                                      <p:cBhvr override="childStyle">
                                        <p:cTn id="30" dur="80"/>
                                        <p:tgtEl>
                                          <p:spTgt spid="3">
                                            <p:txEl>
                                              <p:pRg st="0" end="0"/>
                                            </p:txEl>
                                          </p:spTgt>
                                        </p:tgtEl>
                                        <p:attrNameLst>
                                          <p:attrName>style.color</p:attrName>
                                        </p:attrNameLst>
                                      </p:cBhvr>
                                      <p:tavLst>
                                        <p:tav tm="0">
                                          <p:val>
                                            <p:clrVal>
                                              <a:schemeClr val="hlink"/>
                                            </p:clrVal>
                                          </p:val>
                                        </p:tav>
                                        <p:tav tm="50000">
                                          <p:val>
                                            <p:clrVal>
                                              <a:schemeClr val="accent2"/>
                                            </p:clrVal>
                                          </p:val>
                                        </p:tav>
                                      </p:tavLst>
                                    </p:anim>
                                    <p:anim calcmode="discrete" valueType="clr">
                                      <p:cBhvr>
                                        <p:cTn id="31" dur="80"/>
                                        <p:tgtEl>
                                          <p:spTgt spid="3">
                                            <p:txEl>
                                              <p:pRg st="0" end="0"/>
                                            </p:txEl>
                                          </p:spTgt>
                                        </p:tgtEl>
                                        <p:attrNameLst>
                                          <p:attrName>fillcolor</p:attrName>
                                        </p:attrNameLst>
                                      </p:cBhvr>
                                      <p:tavLst>
                                        <p:tav tm="0">
                                          <p:val>
                                            <p:clrVal>
                                              <a:schemeClr val="hlink"/>
                                            </p:clrVal>
                                          </p:val>
                                        </p:tav>
                                        <p:tav tm="50000">
                                          <p:val>
                                            <p:clrVal>
                                              <a:schemeClr val="accent2"/>
                                            </p:clrVal>
                                          </p:val>
                                        </p:tav>
                                      </p:tavLst>
                                    </p:anim>
                                    <p:set>
                                      <p:cBhvr>
                                        <p:cTn id="32" dur="80"/>
                                        <p:tgtEl>
                                          <p:spTgt spid="3">
                                            <p:txEl>
                                              <p:pRg st="0" end="0"/>
                                            </p:txEl>
                                          </p:spTgt>
                                        </p:tgtEl>
                                        <p:attrNameLst>
                                          <p:attrName>fill.type</p:attrName>
                                        </p:attrNameLst>
                                      </p:cBhvr>
                                      <p:to>
                                        <p:strVal val="solid"/>
                                      </p:to>
                                    </p:set>
                                    <p:set>
                                      <p:cBhvr>
                                        <p:cTn id="33" dur="1" fill="hold">
                                          <p:stCondLst>
                                            <p:cond delay="7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t>
            </a:r>
            <a:r>
              <a:rPr lang="ru-RU"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Названия</a:t>
            </a:r>
            <a:endParaRPr lang="ru-RU"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Содержимое 2"/>
          <p:cNvSpPr>
            <a:spLocks noGrp="1"/>
          </p:cNvSpPr>
          <p:nvPr>
            <p:ph idx="1"/>
          </p:nvPr>
        </p:nvSpPr>
        <p:spPr/>
        <p:txBody>
          <a:bodyPr>
            <a:normAutofit fontScale="92500" lnSpcReduction="10000"/>
          </a:bodyPr>
          <a:lstStyle/>
          <a:p>
            <a:endParaRPr lang="en-US" sz="2100" dirty="0" smtClean="0">
              <a:hlinkClick r:id="rId2" tooltip="Международные универсальные коды переработки"/>
            </a:endParaRPr>
          </a:p>
          <a:p>
            <a:endParaRPr lang="en-US" sz="2100" dirty="0">
              <a:hlinkClick r:id="rId2" tooltip="Международные универсальные коды переработки"/>
            </a:endParaRPr>
          </a:p>
          <a:p>
            <a:r>
              <a:rPr lang="ru-RU" sz="2100" dirty="0" smtClean="0">
                <a:hlinkClick r:id="rId2" tooltip="Международные универсальные коды переработки"/>
              </a:rPr>
              <a:t>Международный </a:t>
            </a:r>
            <a:r>
              <a:rPr lang="ru-RU" sz="2100" dirty="0">
                <a:hlinkClick r:id="rId2" tooltip="Международные универсальные коды переработки"/>
              </a:rPr>
              <a:t>знак </a:t>
            </a:r>
            <a:r>
              <a:rPr lang="ru-RU" sz="2100" dirty="0" smtClean="0">
                <a:hlinkClick r:id="rId2" tooltip="Международные универсальные коды переработки"/>
              </a:rPr>
              <a:t>ПЭТ</a:t>
            </a:r>
            <a:endParaRPr lang="en-US" sz="2100" dirty="0" smtClean="0"/>
          </a:p>
          <a:p>
            <a:r>
              <a:rPr lang="ru-RU" sz="2100" dirty="0" smtClean="0"/>
              <a:t>В </a:t>
            </a:r>
            <a:r>
              <a:rPr lang="ru-RU" sz="2100" dirty="0">
                <a:hlinkClick r:id="rId3" tooltip="СССР"/>
              </a:rPr>
              <a:t>СССР</a:t>
            </a:r>
            <a:r>
              <a:rPr lang="ru-RU" sz="2100" dirty="0"/>
              <a:t> полиэтилентерефталат и получаемое из него волокно называли лавсаном, в честь места разработки — </a:t>
            </a:r>
            <a:r>
              <a:rPr lang="ru-RU" sz="2100" dirty="0" err="1"/>
              <a:t>ЛАборатории</a:t>
            </a:r>
            <a:r>
              <a:rPr lang="ru-RU" sz="2100" dirty="0"/>
              <a:t> Высокомолекулярных Соединений Академии Наук. Аналогичные волоконные материалы, изготавливаемые в других странах, получили другие названия: </a:t>
            </a:r>
            <a:r>
              <a:rPr lang="ru-RU" sz="2100" i="1" dirty="0" err="1"/>
              <a:t>терилен</a:t>
            </a:r>
            <a:r>
              <a:rPr lang="ru-RU" sz="2100" dirty="0"/>
              <a:t> (</a:t>
            </a:r>
            <a:r>
              <a:rPr lang="ru-RU" sz="2100" dirty="0">
                <a:hlinkClick r:id="rId4"/>
              </a:rPr>
              <a:t>Великобритания</a:t>
            </a:r>
            <a:r>
              <a:rPr lang="ru-RU" sz="2100" dirty="0"/>
              <a:t>), </a:t>
            </a:r>
            <a:r>
              <a:rPr lang="ru-RU" sz="2100" i="1" dirty="0"/>
              <a:t>дакрон</a:t>
            </a:r>
            <a:r>
              <a:rPr lang="ru-RU" sz="2100" dirty="0"/>
              <a:t> (</a:t>
            </a:r>
            <a:r>
              <a:rPr lang="ru-RU" sz="2100" dirty="0">
                <a:hlinkClick r:id="rId5" tooltip="США"/>
              </a:rPr>
              <a:t>США</a:t>
            </a:r>
            <a:r>
              <a:rPr lang="ru-RU" sz="2100" dirty="0"/>
              <a:t>), </a:t>
            </a:r>
            <a:r>
              <a:rPr lang="ru-RU" sz="2100" i="1" dirty="0" err="1"/>
              <a:t>тергал</a:t>
            </a:r>
            <a:r>
              <a:rPr lang="ru-RU" sz="2100" dirty="0"/>
              <a:t> (</a:t>
            </a:r>
            <a:r>
              <a:rPr lang="ru-RU" sz="2100" dirty="0">
                <a:hlinkClick r:id="rId6"/>
              </a:rPr>
              <a:t>Франция</a:t>
            </a:r>
            <a:r>
              <a:rPr lang="ru-RU" sz="2100" dirty="0"/>
              <a:t>), </a:t>
            </a:r>
            <a:r>
              <a:rPr lang="ru-RU" sz="2100" i="1" dirty="0" err="1"/>
              <a:t>тревира</a:t>
            </a:r>
            <a:r>
              <a:rPr lang="ru-RU" sz="2100" dirty="0"/>
              <a:t> (</a:t>
            </a:r>
            <a:r>
              <a:rPr lang="ru-RU" sz="2100" dirty="0">
                <a:hlinkClick r:id="rId7" tooltip="ФРГ"/>
              </a:rPr>
              <a:t>ФРГ</a:t>
            </a:r>
            <a:r>
              <a:rPr lang="ru-RU" sz="2100" dirty="0"/>
              <a:t>), </a:t>
            </a:r>
            <a:r>
              <a:rPr lang="ru-RU" sz="2100" i="1" dirty="0" err="1"/>
              <a:t>теторон</a:t>
            </a:r>
            <a:r>
              <a:rPr lang="ru-RU" sz="2100" dirty="0"/>
              <a:t> (</a:t>
            </a:r>
            <a:r>
              <a:rPr lang="ru-RU" sz="2100" dirty="0">
                <a:hlinkClick r:id="rId8"/>
              </a:rPr>
              <a:t>Япония</a:t>
            </a:r>
            <a:r>
              <a:rPr lang="ru-RU" sz="2100" dirty="0"/>
              <a:t>), </a:t>
            </a:r>
            <a:r>
              <a:rPr lang="ru-RU" sz="2100" i="1" dirty="0"/>
              <a:t>полиэстер</a:t>
            </a:r>
            <a:r>
              <a:rPr lang="ru-RU" sz="2100" dirty="0"/>
              <a:t>, </a:t>
            </a:r>
            <a:r>
              <a:rPr lang="ru-RU" sz="2100" i="1" dirty="0" err="1"/>
              <a:t>мелинекс</a:t>
            </a:r>
            <a:r>
              <a:rPr lang="ru-RU" sz="2100" dirty="0"/>
              <a:t>, </a:t>
            </a:r>
            <a:r>
              <a:rPr lang="ru-RU" sz="2100" i="1" dirty="0" err="1"/>
              <a:t>милар</a:t>
            </a:r>
            <a:r>
              <a:rPr lang="ru-RU" sz="2100" dirty="0"/>
              <a:t> (</a:t>
            </a:r>
            <a:r>
              <a:rPr lang="ru-RU" sz="2100" i="1" dirty="0" err="1">
                <a:hlinkClick r:id="rId9" tooltip="Майлар"/>
              </a:rPr>
              <a:t>майлар</a:t>
            </a:r>
            <a:r>
              <a:rPr lang="ru-RU" sz="2100" dirty="0"/>
              <a:t>), </a:t>
            </a:r>
            <a:r>
              <a:rPr lang="ru-RU" sz="2100" dirty="0" err="1"/>
              <a:t>Tecapet</a:t>
            </a:r>
            <a:r>
              <a:rPr lang="ru-RU" sz="2100" dirty="0"/>
              <a:t> («</a:t>
            </a:r>
            <a:r>
              <a:rPr lang="ru-RU" sz="2100" dirty="0" err="1"/>
              <a:t>Текапэт</a:t>
            </a:r>
            <a:r>
              <a:rPr lang="ru-RU" sz="2100" dirty="0"/>
              <a:t>») и </a:t>
            </a:r>
            <a:r>
              <a:rPr lang="ru-RU" sz="2100" dirty="0" err="1"/>
              <a:t>Tecadur</a:t>
            </a:r>
            <a:r>
              <a:rPr lang="ru-RU" sz="2100" dirty="0"/>
              <a:t> («</a:t>
            </a:r>
            <a:r>
              <a:rPr lang="ru-RU" sz="2100" dirty="0" err="1"/>
              <a:t>Текадур</a:t>
            </a:r>
            <a:r>
              <a:rPr lang="ru-RU" sz="2100" dirty="0"/>
              <a:t>») (</a:t>
            </a:r>
            <a:r>
              <a:rPr lang="ru-RU" sz="2100" dirty="0">
                <a:hlinkClick r:id="rId10"/>
              </a:rPr>
              <a:t>Германия</a:t>
            </a:r>
            <a:r>
              <a:rPr lang="ru-RU" sz="2100" dirty="0"/>
              <a:t>) и т. д.</a:t>
            </a:r>
          </a:p>
          <a:p>
            <a:r>
              <a:rPr lang="ru-RU" sz="2100" dirty="0"/>
              <a:t>Пластики на основе полиэтилентерефталата называются ПЭТФ (в российской традиции) либо PET/ПЭТ (в англоязычных странах). В настоящее время в русском языке употребляются оба сокращения, однако когда речь идет о полимере, чаще используется название ПЭТФ, а когда об изделиях из него — ПЭТ.</a:t>
            </a:r>
          </a:p>
          <a:p>
            <a:endParaRPr lang="ru-RU" dirty="0"/>
          </a:p>
        </p:txBody>
      </p:sp>
      <p:pic>
        <p:nvPicPr>
          <p:cNvPr id="5" name="Рисунок 4" descr="http://upload.wikimedia.org/wikipedia/commons/thumb/3/31/Plastic-recyc-01.svg/220px-Plastic-recyc-01.svg.png">
            <a:hlinkClick r:id="rId11"/>
          </p:cNvPr>
          <p:cNvPicPr/>
          <p:nvPr/>
        </p:nvPicPr>
        <p:blipFill>
          <a:blip r:embed="rId12" cstate="print"/>
          <a:srcRect/>
          <a:stretch>
            <a:fillRect/>
          </a:stretch>
        </p:blipFill>
        <p:spPr bwMode="auto">
          <a:xfrm>
            <a:off x="3714744" y="1714488"/>
            <a:ext cx="1000132" cy="928694"/>
          </a:xfrm>
          <a:prstGeom prst="rect">
            <a:avLst/>
          </a:prstGeom>
          <a:noFill/>
          <a:ln w="9525">
            <a:noFill/>
            <a:miter lim="800000"/>
            <a:headEnd/>
            <a:tailEnd/>
          </a:ln>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after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455" fill="hold">
                                          <p:stCondLst>
                                            <p:cond delay="0"/>
                                          </p:stCondLst>
                                        </p:cTn>
                                        <p:tgtEl>
                                          <p:spTgt spid="2"/>
                                        </p:tgtEl>
                                        <p:attrNameLst>
                                          <p:attrName>style.rotation</p:attrName>
                                        </p:attrNameLst>
                                      </p:cBhvr>
                                      <p:to>
                                        <p:strVal val="-45.0"/>
                                      </p:to>
                                    </p:set>
                                    <p:anim calcmode="lin" valueType="num">
                                      <p:cBhvr>
                                        <p:cTn id="8" dur="455" fill="hold">
                                          <p:stCondLst>
                                            <p:cond delay="455"/>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2"/>
                                        </p:tgtEl>
                                        <p:attrNameLst>
                                          <p:attrName>ppt_y</p:attrName>
                                        </p:attrNameLst>
                                      </p:cBhvr>
                                      <p:tavLst>
                                        <p:tav tm="0">
                                          <p:val>
                                            <p:strVal val="#ppt_y-(0.354*#ppt_w-0.172*#ppt_h)"/>
                                          </p:val>
                                        </p:tav>
                                        <p:tav tm="100000">
                                          <p:val>
                                            <p:strVal val="#ppt_y"/>
                                          </p:val>
                                        </p:tav>
                                      </p:tavLst>
                                    </p:anim>
                                  </p:childTnLst>
                                </p:cTn>
                              </p:par>
                            </p:childTnLst>
                          </p:cTn>
                        </p:par>
                        <p:par>
                          <p:cTn id="12" fill="hold">
                            <p:stCondLst>
                              <p:cond delay="4500"/>
                            </p:stCondLst>
                            <p:childTnLst>
                              <p:par>
                                <p:cTn id="13" presetID="17" presetClass="entr" presetSubtype="10" fill="hold" grpId="0" nodeType="afterEffect">
                                  <p:stCondLst>
                                    <p:cond delay="0"/>
                                  </p:stCondLst>
                                  <p:iterate type="lt">
                                    <p:tmPct val="0"/>
                                  </p:iterate>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par>
                          <p:cTn id="17" fill="hold">
                            <p:stCondLst>
                              <p:cond delay="5000"/>
                            </p:stCondLst>
                            <p:childTnLst>
                              <p:par>
                                <p:cTn id="18" presetID="17" presetClass="entr" presetSubtype="10" fill="hold" grpId="0" nodeType="afterEffect">
                                  <p:stCondLst>
                                    <p:cond delay="0"/>
                                  </p:stCondLst>
                                  <p:iterate type="lt">
                                    <p:tmPct val="0"/>
                                  </p:iterate>
                                  <p:childTnLst>
                                    <p:set>
                                      <p:cBhvr>
                                        <p:cTn id="19" dur="1" fill="hold">
                                          <p:stCondLst>
                                            <p:cond delay="0"/>
                                          </p:stCondLst>
                                        </p:cTn>
                                        <p:tgtEl>
                                          <p:spTgt spid="3">
                                            <p:txEl>
                                              <p:pRg st="3" end="3"/>
                                            </p:txEl>
                                          </p:spTgt>
                                        </p:tgtEl>
                                        <p:attrNameLst>
                                          <p:attrName>style.visibility</p:attrName>
                                        </p:attrNameLst>
                                      </p:cBhvr>
                                      <p:to>
                                        <p:strVal val="visible"/>
                                      </p:to>
                                    </p:set>
                                    <p:anim calcmode="lin" valueType="num">
                                      <p:cBhvr>
                                        <p:cTn id="20"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par>
                          <p:cTn id="22" fill="hold">
                            <p:stCondLst>
                              <p:cond delay="5500"/>
                            </p:stCondLst>
                            <p:childTnLst>
                              <p:par>
                                <p:cTn id="23" presetID="17" presetClass="entr" presetSubtype="10" fill="hold" grpId="0" nodeType="afterEffect">
                                  <p:stCondLst>
                                    <p:cond delay="0"/>
                                  </p:stCondLst>
                                  <p:iterate type="lt">
                                    <p:tmPct val="0"/>
                                  </p:iterate>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par>
                          <p:cTn id="27" fill="hold">
                            <p:stCondLst>
                              <p:cond delay="6000"/>
                            </p:stCondLst>
                            <p:childTnLst>
                              <p:par>
                                <p:cTn id="28" presetID="17" presetClass="entr" presetSubtype="10" fill="hold" nodeType="after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p:cTn id="30" dur="500" fill="hold"/>
                                        <p:tgtEl>
                                          <p:spTgt spid="5"/>
                                        </p:tgtEl>
                                        <p:attrNameLst>
                                          <p:attrName>ppt_w</p:attrName>
                                        </p:attrNameLst>
                                      </p:cBhvr>
                                      <p:tavLst>
                                        <p:tav tm="0">
                                          <p:val>
                                            <p:fltVal val="0"/>
                                          </p:val>
                                        </p:tav>
                                        <p:tav tm="100000">
                                          <p:val>
                                            <p:strVal val="#ppt_w"/>
                                          </p:val>
                                        </p:tav>
                                      </p:tavLst>
                                    </p:anim>
                                    <p:anim calcmode="lin" valueType="num">
                                      <p:cBhvr>
                                        <p:cTn id="31" dur="500" fill="hold"/>
                                        <p:tgtEl>
                                          <p:spTgt spid="5"/>
                                        </p:tgtEl>
                                        <p:attrNameLst>
                                          <p:attrName>ppt_h</p:attrName>
                                        </p:attrNameLst>
                                      </p:cBhvr>
                                      <p:tavLst>
                                        <p:tav tm="0">
                                          <p:val>
                                            <p:strVal val="#ppt_h"/>
                                          </p:val>
                                        </p:tav>
                                        <p:tav tm="100000">
                                          <p:val>
                                            <p:strVal val="#ppt_h"/>
                                          </p:val>
                                        </p:tav>
                                      </p:tavLst>
                                    </p:anim>
                                  </p:childTnLst>
                                </p:cTn>
                              </p:par>
                            </p:childTnLst>
                          </p:cTn>
                        </p:par>
                        <p:par>
                          <p:cTn id="32" fill="hold">
                            <p:stCondLst>
                              <p:cond delay="6500"/>
                            </p:stCondLst>
                            <p:childTnLst>
                              <p:par>
                                <p:cTn id="33" presetID="32" presetClass="emph" presetSubtype="0" fill="hold" grpId="1" nodeType="afterEffect">
                                  <p:stCondLst>
                                    <p:cond delay="0"/>
                                  </p:stCondLst>
                                  <p:iterate type="lt">
                                    <p:tmPct val="0"/>
                                  </p:iterate>
                                  <p:childTnLst>
                                    <p:animClr clrSpc="rgb">
                                      <p:cBhvr override="childStyle">
                                        <p:cTn id="34" dur="100" fill="hold"/>
                                        <p:tgtEl>
                                          <p:spTgt spid="2"/>
                                        </p:tgtEl>
                                        <p:attrNameLst>
                                          <p:attrName>style.color</p:attrName>
                                        </p:attrNameLst>
                                      </p:cBhvr>
                                      <p:to>
                                        <a:schemeClr val="hlink"/>
                                      </p:to>
                                    </p:animClr>
                                    <p:animClr clrSpc="rgb">
                                      <p:cBhvr>
                                        <p:cTn id="35" dur="100" fill="hold"/>
                                        <p:tgtEl>
                                          <p:spTgt spid="2"/>
                                        </p:tgtEl>
                                        <p:attrNameLst>
                                          <p:attrName>fillcolor</p:attrName>
                                        </p:attrNameLst>
                                      </p:cBhvr>
                                      <p:to>
                                        <a:schemeClr val="hlink"/>
                                      </p:to>
                                    </p:animClr>
                                    <p:set>
                                      <p:cBhvr>
                                        <p:cTn id="36" dur="100" fill="hold"/>
                                        <p:tgtEl>
                                          <p:spTgt spid="2"/>
                                        </p:tgtEl>
                                        <p:attrNameLst>
                                          <p:attrName>fill.type</p:attrName>
                                        </p:attrNameLst>
                                      </p:cBhvr>
                                      <p:to>
                                        <p:strVal val="solid"/>
                                      </p:to>
                                    </p:set>
                                    <p:set>
                                      <p:cBhvr>
                                        <p:cTn id="37" dur="100" fill="hold"/>
                                        <p:tgtEl>
                                          <p:spTgt spid="2"/>
                                        </p:tgtEl>
                                        <p:attrNameLst>
                                          <p:attrName>fill.on</p:attrName>
                                        </p:attrNameLst>
                                      </p:cBhvr>
                                      <p:to>
                                        <p:strVal val="true"/>
                                      </p:to>
                                    </p:set>
                                    <p:animRot by="120000">
                                      <p:cBhvr>
                                        <p:cTn id="38" dur="100" fill="hold">
                                          <p:stCondLst>
                                            <p:cond delay="0"/>
                                          </p:stCondLst>
                                        </p:cTn>
                                        <p:tgtEl>
                                          <p:spTgt spid="2"/>
                                        </p:tgtEl>
                                        <p:attrNameLst>
                                          <p:attrName>r</p:attrName>
                                        </p:attrNameLst>
                                      </p:cBhvr>
                                    </p:animRot>
                                    <p:animRot by="-240000">
                                      <p:cBhvr>
                                        <p:cTn id="39" dur="200" fill="hold">
                                          <p:stCondLst>
                                            <p:cond delay="200"/>
                                          </p:stCondLst>
                                        </p:cTn>
                                        <p:tgtEl>
                                          <p:spTgt spid="2"/>
                                        </p:tgtEl>
                                        <p:attrNameLst>
                                          <p:attrName>r</p:attrName>
                                        </p:attrNameLst>
                                      </p:cBhvr>
                                    </p:animRot>
                                    <p:animRot by="240000">
                                      <p:cBhvr>
                                        <p:cTn id="40" dur="200" fill="hold">
                                          <p:stCondLst>
                                            <p:cond delay="400"/>
                                          </p:stCondLst>
                                        </p:cTn>
                                        <p:tgtEl>
                                          <p:spTgt spid="2"/>
                                        </p:tgtEl>
                                        <p:attrNameLst>
                                          <p:attrName>r</p:attrName>
                                        </p:attrNameLst>
                                      </p:cBhvr>
                                    </p:animRot>
                                    <p:animRot by="-240000">
                                      <p:cBhvr>
                                        <p:cTn id="41" dur="200" fill="hold">
                                          <p:stCondLst>
                                            <p:cond delay="600"/>
                                          </p:stCondLst>
                                        </p:cTn>
                                        <p:tgtEl>
                                          <p:spTgt spid="2"/>
                                        </p:tgtEl>
                                        <p:attrNameLst>
                                          <p:attrName>r</p:attrName>
                                        </p:attrNameLst>
                                      </p:cBhvr>
                                    </p:animRot>
                                    <p:animRot by="120000">
                                      <p:cBhvr>
                                        <p:cTn id="42" dur="200" fill="hold">
                                          <p:stCondLst>
                                            <p:cond delay="800"/>
                                          </p:stCondLst>
                                        </p:cTn>
                                        <p:tgtEl>
                                          <p:spTgt spid="2"/>
                                        </p:tgtEl>
                                        <p:attrNameLst>
                                          <p:attrName>r</p:attrName>
                                        </p:attrNameLst>
                                      </p:cBhvr>
                                    </p:animRot>
                                  </p:childTnLst>
                                </p:cTn>
                              </p:par>
                            </p:childTnLst>
                          </p:cTn>
                        </p:par>
                        <p:par>
                          <p:cTn id="43" fill="hold">
                            <p:stCondLst>
                              <p:cond delay="7500"/>
                            </p:stCondLst>
                            <p:childTnLst>
                              <p:par>
                                <p:cTn id="44" presetID="36" presetClass="emph" presetSubtype="0" fill="hold" nodeType="afterEffect">
                                  <p:stCondLst>
                                    <p:cond delay="0"/>
                                  </p:stCondLst>
                                  <p:iterate type="lt">
                                    <p:tmPct val="10000"/>
                                  </p:iterate>
                                  <p:childTnLst>
                                    <p:animScale>
                                      <p:cBhvr>
                                        <p:cTn id="45" dur="250" autoRev="1" fill="hold">
                                          <p:stCondLst>
                                            <p:cond delay="0"/>
                                          </p:stCondLst>
                                        </p:cTn>
                                        <p:tgtEl>
                                          <p:spTgt spid="3">
                                            <p:txEl>
                                              <p:pRg st="2" end="2"/>
                                            </p:txEl>
                                          </p:spTgt>
                                        </p:tgtEl>
                                      </p:cBhvr>
                                      <p:to x="80000" y="100000"/>
                                    </p:animScale>
                                    <p:anim by="(#ppt_w*0.10)" calcmode="lin" valueType="num">
                                      <p:cBhvr>
                                        <p:cTn id="46" dur="250" autoRev="1" fill="hold">
                                          <p:stCondLst>
                                            <p:cond delay="0"/>
                                          </p:stCondLst>
                                        </p:cTn>
                                        <p:tgtEl>
                                          <p:spTgt spid="3">
                                            <p:txEl>
                                              <p:pRg st="2" end="2"/>
                                            </p:txEl>
                                          </p:spTgt>
                                        </p:tgtEl>
                                        <p:attrNameLst>
                                          <p:attrName>ppt_x</p:attrName>
                                        </p:attrNameLst>
                                      </p:cBhvr>
                                    </p:anim>
                                    <p:anim by="(-#ppt_w*0.10)" calcmode="lin" valueType="num">
                                      <p:cBhvr>
                                        <p:cTn id="47" dur="250" autoRev="1" fill="hold">
                                          <p:stCondLst>
                                            <p:cond delay="0"/>
                                          </p:stCondLst>
                                        </p:cTn>
                                        <p:tgtEl>
                                          <p:spTgt spid="3">
                                            <p:txEl>
                                              <p:pRg st="2" end="2"/>
                                            </p:txEl>
                                          </p:spTgt>
                                        </p:tgtEl>
                                        <p:attrNameLst>
                                          <p:attrName>ppt_y</p:attrName>
                                        </p:attrNameLst>
                                      </p:cBhvr>
                                    </p:anim>
                                    <p:animRot by="-480000">
                                      <p:cBhvr>
                                        <p:cTn id="48" dur="250" autoRev="1" fill="hold">
                                          <p:stCondLst>
                                            <p:cond delay="0"/>
                                          </p:stCondLst>
                                        </p:cTn>
                                        <p:tgtEl>
                                          <p:spTgt spid="3">
                                            <p:txEl>
                                              <p:pRg st="2" end="2"/>
                                            </p:txEl>
                                          </p:spTgt>
                                        </p:tgtEl>
                                        <p:attrNameLst>
                                          <p:attrName>r</p:attrName>
                                        </p:attrNameLst>
                                      </p:cBhvr>
                                    </p:animRot>
                                  </p:childTnLst>
                                </p:cTn>
                              </p:par>
                            </p:childTnLst>
                          </p:cTn>
                        </p:par>
                        <p:par>
                          <p:cTn id="49" fill="hold">
                            <p:stCondLst>
                              <p:cond delay="8950"/>
                            </p:stCondLst>
                            <p:childTnLst>
                              <p:par>
                                <p:cTn id="50" presetID="36" presetClass="emph" presetSubtype="0" fill="hold" nodeType="afterEffect">
                                  <p:stCondLst>
                                    <p:cond delay="0"/>
                                  </p:stCondLst>
                                  <p:iterate type="lt">
                                    <p:tmPct val="10000"/>
                                  </p:iterate>
                                  <p:childTnLst>
                                    <p:animScale>
                                      <p:cBhvr>
                                        <p:cTn id="51" dur="250" autoRev="1" fill="hold">
                                          <p:stCondLst>
                                            <p:cond delay="0"/>
                                          </p:stCondLst>
                                        </p:cTn>
                                        <p:tgtEl>
                                          <p:spTgt spid="3">
                                            <p:txEl>
                                              <p:pRg st="3" end="3"/>
                                            </p:txEl>
                                          </p:spTgt>
                                        </p:tgtEl>
                                      </p:cBhvr>
                                      <p:to x="80000" y="100000"/>
                                    </p:animScale>
                                    <p:anim by="(#ppt_w*0.10)" calcmode="lin" valueType="num">
                                      <p:cBhvr>
                                        <p:cTn id="52" dur="250" autoRev="1" fill="hold">
                                          <p:stCondLst>
                                            <p:cond delay="0"/>
                                          </p:stCondLst>
                                        </p:cTn>
                                        <p:tgtEl>
                                          <p:spTgt spid="3">
                                            <p:txEl>
                                              <p:pRg st="3" end="3"/>
                                            </p:txEl>
                                          </p:spTgt>
                                        </p:tgtEl>
                                        <p:attrNameLst>
                                          <p:attrName>ppt_x</p:attrName>
                                        </p:attrNameLst>
                                      </p:cBhvr>
                                    </p:anim>
                                    <p:anim by="(-#ppt_w*0.10)" calcmode="lin" valueType="num">
                                      <p:cBhvr>
                                        <p:cTn id="53" dur="250" autoRev="1" fill="hold">
                                          <p:stCondLst>
                                            <p:cond delay="0"/>
                                          </p:stCondLst>
                                        </p:cTn>
                                        <p:tgtEl>
                                          <p:spTgt spid="3">
                                            <p:txEl>
                                              <p:pRg st="3" end="3"/>
                                            </p:txEl>
                                          </p:spTgt>
                                        </p:tgtEl>
                                        <p:attrNameLst>
                                          <p:attrName>ppt_y</p:attrName>
                                        </p:attrNameLst>
                                      </p:cBhvr>
                                    </p:anim>
                                    <p:animRot by="-480000">
                                      <p:cBhvr>
                                        <p:cTn id="54" dur="250" autoRev="1" fill="hold">
                                          <p:stCondLst>
                                            <p:cond delay="0"/>
                                          </p:stCondLst>
                                        </p:cTn>
                                        <p:tgtEl>
                                          <p:spTgt spid="3">
                                            <p:txEl>
                                              <p:pRg st="3" end="3"/>
                                            </p:txEl>
                                          </p:spTgt>
                                        </p:tgtEl>
                                        <p:attrNameLst>
                                          <p:attrName>r</p:attrName>
                                        </p:attrNameLst>
                                      </p:cBhvr>
                                    </p:animRot>
                                  </p:childTnLst>
                                </p:cTn>
                              </p:par>
                            </p:childTnLst>
                          </p:cTn>
                        </p:par>
                        <p:par>
                          <p:cTn id="55" fill="hold">
                            <p:stCondLst>
                              <p:cond delay="28900"/>
                            </p:stCondLst>
                            <p:childTnLst>
                              <p:par>
                                <p:cTn id="56" presetID="36" presetClass="emph" presetSubtype="0" fill="hold" nodeType="afterEffect">
                                  <p:stCondLst>
                                    <p:cond delay="0"/>
                                  </p:stCondLst>
                                  <p:iterate type="lt">
                                    <p:tmPct val="10000"/>
                                  </p:iterate>
                                  <p:childTnLst>
                                    <p:animScale>
                                      <p:cBhvr>
                                        <p:cTn id="57" dur="250" autoRev="1" fill="hold">
                                          <p:stCondLst>
                                            <p:cond delay="0"/>
                                          </p:stCondLst>
                                        </p:cTn>
                                        <p:tgtEl>
                                          <p:spTgt spid="3">
                                            <p:txEl>
                                              <p:pRg st="4" end="4"/>
                                            </p:txEl>
                                          </p:spTgt>
                                        </p:tgtEl>
                                      </p:cBhvr>
                                      <p:to x="80000" y="100000"/>
                                    </p:animScale>
                                    <p:anim by="(#ppt_w*0.10)" calcmode="lin" valueType="num">
                                      <p:cBhvr>
                                        <p:cTn id="58" dur="250" autoRev="1" fill="hold">
                                          <p:stCondLst>
                                            <p:cond delay="0"/>
                                          </p:stCondLst>
                                        </p:cTn>
                                        <p:tgtEl>
                                          <p:spTgt spid="3">
                                            <p:txEl>
                                              <p:pRg st="4" end="4"/>
                                            </p:txEl>
                                          </p:spTgt>
                                        </p:tgtEl>
                                        <p:attrNameLst>
                                          <p:attrName>ppt_x</p:attrName>
                                        </p:attrNameLst>
                                      </p:cBhvr>
                                    </p:anim>
                                    <p:anim by="(-#ppt_w*0.10)" calcmode="lin" valueType="num">
                                      <p:cBhvr>
                                        <p:cTn id="59" dur="250" autoRev="1" fill="hold">
                                          <p:stCondLst>
                                            <p:cond delay="0"/>
                                          </p:stCondLst>
                                        </p:cTn>
                                        <p:tgtEl>
                                          <p:spTgt spid="3">
                                            <p:txEl>
                                              <p:pRg st="4" end="4"/>
                                            </p:txEl>
                                          </p:spTgt>
                                        </p:tgtEl>
                                        <p:attrNameLst>
                                          <p:attrName>ppt_y</p:attrName>
                                        </p:attrNameLst>
                                      </p:cBhvr>
                                    </p:anim>
                                    <p:animRot by="-480000">
                                      <p:cBhvr>
                                        <p:cTn id="60" dur="250" autoRev="1" fill="hold">
                                          <p:stCondLst>
                                            <p:cond delay="0"/>
                                          </p:stCondLst>
                                        </p:cTn>
                                        <p:tgtEl>
                                          <p:spTgt spid="3">
                                            <p:txEl>
                                              <p:pRg st="4" end="4"/>
                                            </p:txEl>
                                          </p:spTgt>
                                        </p:tgtEl>
                                        <p:attrNameLst>
                                          <p:attrName>r</p:attrName>
                                        </p:attrNameLst>
                                      </p:cBhvr>
                                    </p:animRot>
                                  </p:childTnLst>
                                </p:cTn>
                              </p:par>
                            </p:childTnLst>
                          </p:cTn>
                        </p:par>
                        <p:par>
                          <p:cTn id="61" fill="hold">
                            <p:stCondLst>
                              <p:cond delay="41650"/>
                            </p:stCondLst>
                            <p:childTnLst>
                              <p:par>
                                <p:cTn id="62" presetID="15" presetClass="exit" presetSubtype="0" fill="hold" grpId="2" nodeType="afterEffect">
                                  <p:stCondLst>
                                    <p:cond delay="0"/>
                                  </p:stCondLst>
                                  <p:iterate type="lt">
                                    <p:tmPct val="0"/>
                                  </p:iterate>
                                  <p:childTnLst>
                                    <p:anim calcmode="lin" valueType="num">
                                      <p:cBhvr>
                                        <p:cTn id="63" dur="1000"/>
                                        <p:tgtEl>
                                          <p:spTgt spid="2"/>
                                        </p:tgtEl>
                                        <p:attrNameLst>
                                          <p:attrName>ppt_w</p:attrName>
                                        </p:attrNameLst>
                                      </p:cBhvr>
                                      <p:tavLst>
                                        <p:tav tm="0">
                                          <p:val>
                                            <p:strVal val="ppt_w"/>
                                          </p:val>
                                        </p:tav>
                                        <p:tav tm="100000">
                                          <p:val>
                                            <p:fltVal val="0"/>
                                          </p:val>
                                        </p:tav>
                                      </p:tavLst>
                                    </p:anim>
                                    <p:anim calcmode="lin" valueType="num">
                                      <p:cBhvr>
                                        <p:cTn id="64" dur="1000"/>
                                        <p:tgtEl>
                                          <p:spTgt spid="2"/>
                                        </p:tgtEl>
                                        <p:attrNameLst>
                                          <p:attrName>ppt_h</p:attrName>
                                        </p:attrNameLst>
                                      </p:cBhvr>
                                      <p:tavLst>
                                        <p:tav tm="0">
                                          <p:val>
                                            <p:strVal val="ppt_h"/>
                                          </p:val>
                                        </p:tav>
                                        <p:tav tm="100000">
                                          <p:val>
                                            <p:fltVal val="0"/>
                                          </p:val>
                                        </p:tav>
                                      </p:tavLst>
                                    </p:anim>
                                    <p:anim calcmode="lin" valueType="num">
                                      <p:cBhvr>
                                        <p:cTn id="65" dur="1000"/>
                                        <p:tgtEl>
                                          <p:spTgt spid="2"/>
                                        </p:tgtEl>
                                        <p:attrNameLst>
                                          <p:attrName>ppt_x</p:attrName>
                                        </p:attrNameLst>
                                      </p:cBhvr>
                                      <p:tavLst>
                                        <p:tav tm="0">
                                          <p:val>
                                            <p:strVal val="ppt_x"/>
                                          </p:val>
                                        </p:tav>
                                        <p:tav tm="5000">
                                          <p:val>
                                            <p:strVal val="ppt_x+-0.0500*(ppt_x*0.9511+(1-ppt_y)*0.3090)"/>
                                          </p:val>
                                        </p:tav>
                                        <p:tav tm="10000">
                                          <p:val>
                                            <p:strVal val="ppt_x+-0.1000*(ppt_x*0.8090+(1-ppt_y)*0.5878)"/>
                                          </p:val>
                                        </p:tav>
                                        <p:tav tm="15000">
                                          <p:val>
                                            <p:strVal val="ppt_x+-0.1500*(ppt_x*0.5878+(1-ppt_y)*0.8090)"/>
                                          </p:val>
                                        </p:tav>
                                        <p:tav tm="20000">
                                          <p:val>
                                            <p:strVal val="ppt_x+-0.2000*(ppt_x*0.3090+(1-ppt_y)*0.9511)"/>
                                          </p:val>
                                        </p:tav>
                                        <p:tav tm="25000">
                                          <p:val>
                                            <p:strVal val="ppt_x+-0.2500*(ppt_x*-0.0000+(1-ppt_y)*1.0000)"/>
                                          </p:val>
                                        </p:tav>
                                        <p:tav tm="30000">
                                          <p:val>
                                            <p:strVal val="ppt_x+-0.3000*(ppt_x*-0.3090+(1-ppt_y)*0.9511)"/>
                                          </p:val>
                                        </p:tav>
                                        <p:tav tm="35000">
                                          <p:val>
                                            <p:strVal val="ppt_x+-0.3500*(ppt_x*-0.5878+(1-ppt_y)*0.8090)"/>
                                          </p:val>
                                        </p:tav>
                                        <p:tav tm="40000">
                                          <p:val>
                                            <p:strVal val="ppt_x+-0.4000*(ppt_x*-0.8090+(1-ppt_y)*0.5878)"/>
                                          </p:val>
                                        </p:tav>
                                        <p:tav tm="45000">
                                          <p:val>
                                            <p:strVal val="ppt_x+-0.4500*(ppt_x*-0.9511+(1-ppt_y)*0.3090)"/>
                                          </p:val>
                                        </p:tav>
                                        <p:tav tm="50000">
                                          <p:val>
                                            <p:strVal val="ppt_x+-0.5000*(ppt_x*-1.0000+(1-ppt_y)*-0.0000)"/>
                                          </p:val>
                                        </p:tav>
                                        <p:tav tm="55000">
                                          <p:val>
                                            <p:strVal val="ppt_x+-0.5500*(ppt_x*-0.9511+(1-ppt_y)*-0.3090)"/>
                                          </p:val>
                                        </p:tav>
                                        <p:tav tm="60000">
                                          <p:val>
                                            <p:strVal val="ppt_x+-0.6000*(ppt_x*-0.8090+(1-ppt_y)*-0.5878)"/>
                                          </p:val>
                                        </p:tav>
                                        <p:tav tm="65000">
                                          <p:val>
                                            <p:strVal val="ppt_x+-0.6500*(ppt_x*-0.5878+(1-ppt_y)*-0.8090)"/>
                                          </p:val>
                                        </p:tav>
                                        <p:tav tm="70000">
                                          <p:val>
                                            <p:strVal val="ppt_x+-0.7000*(ppt_x*-0.3090+(1-ppt_y)*-0.9511)"/>
                                          </p:val>
                                        </p:tav>
                                        <p:tav tm="75000">
                                          <p:val>
                                            <p:strVal val="ppt_x+-0.7500*(ppt_x*0.0000+(1-ppt_y)*-1.0000)"/>
                                          </p:val>
                                        </p:tav>
                                        <p:tav tm="80000">
                                          <p:val>
                                            <p:strVal val="ppt_x+-0.8000*(ppt_x*0.3090+(1-ppt_y)*-0.9511)"/>
                                          </p:val>
                                        </p:tav>
                                        <p:tav tm="85000">
                                          <p:val>
                                            <p:strVal val="ppt_x+-0.8500*(ppt_x*0.5878+(1-ppt_y)*-0.8090)"/>
                                          </p:val>
                                        </p:tav>
                                        <p:tav tm="90000">
                                          <p:val>
                                            <p:strVal val="ppt_x+-0.9000*(ppt_x*0.8090+(1-ppt_y)*-0.5878)"/>
                                          </p:val>
                                        </p:tav>
                                        <p:tav tm="95000">
                                          <p:val>
                                            <p:strVal val="ppt_x+-0.9500*(ppt_x*0.9511+(1-ppt_y)*-0.3090)"/>
                                          </p:val>
                                        </p:tav>
                                        <p:tav tm="100000">
                                          <p:val>
                                            <p:strVal val="ppt_x+-1.0000*(ppt_x*1.0000+(1-ppt_y)*0.0000)"/>
                                          </p:val>
                                        </p:tav>
                                      </p:tavLst>
                                    </p:anim>
                                    <p:anim calcmode="lin" valueType="num">
                                      <p:cBhvr>
                                        <p:cTn id="66" dur="1000"/>
                                        <p:tgtEl>
                                          <p:spTgt spid="2"/>
                                        </p:tgtEl>
                                        <p:attrNameLst>
                                          <p:attrName>ppt_y</p:attrName>
                                        </p:attrNameLst>
                                      </p:cBhvr>
                                      <p:tavLst>
                                        <p:tav tm="0">
                                          <p:val>
                                            <p:strVal val="ppt_y"/>
                                          </p:val>
                                        </p:tav>
                                        <p:tav tm="5000">
                                          <p:val>
                                            <p:strVal val="ppt_y+-0.0500*(ppt_x*0.3090-(1-ppt_y)*0.9511)"/>
                                          </p:val>
                                        </p:tav>
                                        <p:tav tm="10000">
                                          <p:val>
                                            <p:strVal val="ppt_y+-0.1000*(ppt_x*0.5878-(1-ppt_y)*0.8090)"/>
                                          </p:val>
                                        </p:tav>
                                        <p:tav tm="15000">
                                          <p:val>
                                            <p:strVal val="ppt_y+-0.1500*(ppt_x*0.8090-(1-ppt_y)*0.5878)"/>
                                          </p:val>
                                        </p:tav>
                                        <p:tav tm="20000">
                                          <p:val>
                                            <p:strVal val="ppt_y+-0.2000*(ppt_x*0.9511-(1-ppt_y)*0.3090)"/>
                                          </p:val>
                                        </p:tav>
                                        <p:tav tm="25000">
                                          <p:val>
                                            <p:strVal val="ppt_y+-0.2500*(ppt_x*1.0000-(1-ppt_y)*-0.0000)"/>
                                          </p:val>
                                        </p:tav>
                                        <p:tav tm="30000">
                                          <p:val>
                                            <p:strVal val="ppt_y+-0.3000*(ppt_x*0.9511-(1-ppt_y)*-0.3090)"/>
                                          </p:val>
                                        </p:tav>
                                        <p:tav tm="35000">
                                          <p:val>
                                            <p:strVal val="ppt_y+-0.3500*(ppt_x*0.8090-(1-ppt_y)*-0.5878)"/>
                                          </p:val>
                                        </p:tav>
                                        <p:tav tm="40000">
                                          <p:val>
                                            <p:strVal val="ppt_y+-0.4000*(ppt_x*0.5878-(1-ppt_y)*-0.8090)"/>
                                          </p:val>
                                        </p:tav>
                                        <p:tav tm="45000">
                                          <p:val>
                                            <p:strVal val="ppt_y+-0.4500*(ppt_x*0.3090-(1-ppt_y)*-0.9511)"/>
                                          </p:val>
                                        </p:tav>
                                        <p:tav tm="50000">
                                          <p:val>
                                            <p:strVal val="ppt_y+-0.5000*(ppt_x*-0.0000-(1-ppt_y)*-1.0000)"/>
                                          </p:val>
                                        </p:tav>
                                        <p:tav tm="55000">
                                          <p:val>
                                            <p:strVal val="ppt_y+-0.5500*(ppt_x*-0.3090-(1-ppt_y)*-0.9511)"/>
                                          </p:val>
                                        </p:tav>
                                        <p:tav tm="60000">
                                          <p:val>
                                            <p:strVal val="ppt_y+-0.6000*(ppt_x*-0.5878-(1-ppt_y)*-0.8090)"/>
                                          </p:val>
                                        </p:tav>
                                        <p:tav tm="65000">
                                          <p:val>
                                            <p:strVal val="ppt_y+-0.6500*(ppt_x*-0.8090-(1-ppt_y)*-0.5878)"/>
                                          </p:val>
                                        </p:tav>
                                        <p:tav tm="70000">
                                          <p:val>
                                            <p:strVal val="ppt_y+-0.7000*(ppt_x*-0.9511-(1-ppt_y)*-0.3090)"/>
                                          </p:val>
                                        </p:tav>
                                        <p:tav tm="75000">
                                          <p:val>
                                            <p:strVal val="ppt_y+-0.7500*(ppt_x*-1.0000-(1-ppt_y)*0.0000)"/>
                                          </p:val>
                                        </p:tav>
                                        <p:tav tm="80000">
                                          <p:val>
                                            <p:strVal val="ppt_y+-0.8000*(ppt_x*-0.9511-(1-ppt_y)*0.3090)"/>
                                          </p:val>
                                        </p:tav>
                                        <p:tav tm="85000">
                                          <p:val>
                                            <p:strVal val="ppt_y+-0.8500*(ppt_x*-0.8090-(1-ppt_y)*0.5878)"/>
                                          </p:val>
                                        </p:tav>
                                        <p:tav tm="90000">
                                          <p:val>
                                            <p:strVal val="ppt_y+-0.9000*(ppt_x*-0.5878-(1-ppt_y)*0.8090)"/>
                                          </p:val>
                                        </p:tav>
                                        <p:tav tm="95000">
                                          <p:val>
                                            <p:strVal val="ppt_y+-0.9500*(ppt_x*-0.3090-(1-ppt_y)*0.9511)"/>
                                          </p:val>
                                        </p:tav>
                                        <p:tav tm="100000">
                                          <p:val>
                                            <p:strVal val="ppt_y+-1.0000*(ppt_x*0.0000-(1-ppt_y)*1.0000)"/>
                                          </p:val>
                                        </p:tav>
                                      </p:tavLst>
                                    </p:anim>
                                    <p:set>
                                      <p:cBhvr>
                                        <p:cTn id="67" dur="1" fill="hold">
                                          <p:stCondLst>
                                            <p:cond delay="999"/>
                                          </p:stCondLst>
                                        </p:cTn>
                                        <p:tgtEl>
                                          <p:spTgt spid="2"/>
                                        </p:tgtEl>
                                        <p:attrNameLst>
                                          <p:attrName>style.visibility</p:attrName>
                                        </p:attrNameLst>
                                      </p:cBhvr>
                                      <p:to>
                                        <p:strVal val="hidden"/>
                                      </p:to>
                                    </p:set>
                                  </p:childTnLst>
                                </p:cTn>
                              </p:par>
                            </p:childTnLst>
                          </p:cTn>
                        </p:par>
                        <p:par>
                          <p:cTn id="68" fill="hold">
                            <p:stCondLst>
                              <p:cond delay="42650"/>
                            </p:stCondLst>
                            <p:childTnLst>
                              <p:par>
                                <p:cTn id="69" presetID="34" presetClass="exit" presetSubtype="0" fill="hold" nodeType="afterEffect">
                                  <p:stCondLst>
                                    <p:cond delay="0"/>
                                  </p:stCondLst>
                                  <p:iterate type="lt">
                                    <p:tmPct val="0"/>
                                  </p:iterate>
                                  <p:childTnLst>
                                    <p:anim from="(ppt_x)" to="(ppt_x+1)" calcmode="lin" valueType="num">
                                      <p:cBhvr>
                                        <p:cTn id="70" dur="1000">
                                          <p:stCondLst>
                                            <p:cond delay="0"/>
                                          </p:stCondLst>
                                        </p:cTn>
                                        <p:tgtEl>
                                          <p:spTgt spid="3">
                                            <p:txEl>
                                              <p:pRg st="2" end="2"/>
                                            </p:txEl>
                                          </p:spTgt>
                                        </p:tgtEl>
                                        <p:attrNameLst>
                                          <p:attrName>ppt_x</p:attrName>
                                        </p:attrNameLst>
                                      </p:cBhvr>
                                    </p:anim>
                                    <p:anim from="0" to="-1.0" calcmode="lin" valueType="num">
                                      <p:cBhvr>
                                        <p:cTn id="71" dur="200" accel="50000">
                                          <p:stCondLst>
                                            <p:cond delay="0"/>
                                          </p:stCondLst>
                                        </p:cTn>
                                        <p:tgtEl>
                                          <p:spTgt spid="3">
                                            <p:txEl>
                                              <p:pRg st="2" end="2"/>
                                            </p:txEl>
                                          </p:spTgt>
                                        </p:tgtEl>
                                        <p:attrNameLst>
                                          <p:attrName>xshear</p:attrName>
                                        </p:attrNameLst>
                                      </p:cBhvr>
                                    </p:anim>
                                    <p:set>
                                      <p:cBhvr>
                                        <p:cTn id="72" dur="800">
                                          <p:stCondLst>
                                            <p:cond delay="200"/>
                                          </p:stCondLst>
                                        </p:cTn>
                                        <p:tgtEl>
                                          <p:spTgt spid="3">
                                            <p:txEl>
                                              <p:pRg st="2" end="2"/>
                                            </p:txEl>
                                          </p:spTgt>
                                        </p:tgtEl>
                                        <p:attrNameLst>
                                          <p:attrName>xshear</p:attrName>
                                        </p:attrNameLst>
                                      </p:cBhvr>
                                      <p:to>
                                        <p:strVal val="-1.0"/>
                                      </p:to>
                                    </p:set>
                                    <p:set>
                                      <p:cBhvr>
                                        <p:cTn id="73" dur="1" fill="hold">
                                          <p:stCondLst>
                                            <p:cond delay="999"/>
                                          </p:stCondLst>
                                        </p:cTn>
                                        <p:tgtEl>
                                          <p:spTgt spid="3">
                                            <p:txEl>
                                              <p:pRg st="2" end="2"/>
                                            </p:txEl>
                                          </p:spTgt>
                                        </p:tgtEl>
                                        <p:attrNameLst>
                                          <p:attrName>style.visibility</p:attrName>
                                        </p:attrNameLst>
                                      </p:cBhvr>
                                      <p:to>
                                        <p:strVal val="hidden"/>
                                      </p:to>
                                    </p:set>
                                  </p:childTnLst>
                                </p:cTn>
                              </p:par>
                            </p:childTnLst>
                          </p:cTn>
                        </p:par>
                        <p:par>
                          <p:cTn id="74" fill="hold">
                            <p:stCondLst>
                              <p:cond delay="43650"/>
                            </p:stCondLst>
                            <p:childTnLst>
                              <p:par>
                                <p:cTn id="75" presetID="34" presetClass="exit" presetSubtype="0" fill="hold" nodeType="afterEffect">
                                  <p:stCondLst>
                                    <p:cond delay="0"/>
                                  </p:stCondLst>
                                  <p:iterate type="lt">
                                    <p:tmPct val="0"/>
                                  </p:iterate>
                                  <p:childTnLst>
                                    <p:anim from="(ppt_x)" to="(ppt_x+1)" calcmode="lin" valueType="num">
                                      <p:cBhvr>
                                        <p:cTn id="76" dur="1000">
                                          <p:stCondLst>
                                            <p:cond delay="0"/>
                                          </p:stCondLst>
                                        </p:cTn>
                                        <p:tgtEl>
                                          <p:spTgt spid="3">
                                            <p:txEl>
                                              <p:pRg st="3" end="3"/>
                                            </p:txEl>
                                          </p:spTgt>
                                        </p:tgtEl>
                                        <p:attrNameLst>
                                          <p:attrName>ppt_x</p:attrName>
                                        </p:attrNameLst>
                                      </p:cBhvr>
                                    </p:anim>
                                    <p:anim from="0" to="-1.0" calcmode="lin" valueType="num">
                                      <p:cBhvr>
                                        <p:cTn id="77" dur="200" accel="50000">
                                          <p:stCondLst>
                                            <p:cond delay="0"/>
                                          </p:stCondLst>
                                        </p:cTn>
                                        <p:tgtEl>
                                          <p:spTgt spid="3">
                                            <p:txEl>
                                              <p:pRg st="3" end="3"/>
                                            </p:txEl>
                                          </p:spTgt>
                                        </p:tgtEl>
                                        <p:attrNameLst>
                                          <p:attrName>xshear</p:attrName>
                                        </p:attrNameLst>
                                      </p:cBhvr>
                                    </p:anim>
                                    <p:set>
                                      <p:cBhvr>
                                        <p:cTn id="78" dur="800">
                                          <p:stCondLst>
                                            <p:cond delay="200"/>
                                          </p:stCondLst>
                                        </p:cTn>
                                        <p:tgtEl>
                                          <p:spTgt spid="3">
                                            <p:txEl>
                                              <p:pRg st="3" end="3"/>
                                            </p:txEl>
                                          </p:spTgt>
                                        </p:tgtEl>
                                        <p:attrNameLst>
                                          <p:attrName>xshear</p:attrName>
                                        </p:attrNameLst>
                                      </p:cBhvr>
                                      <p:to>
                                        <p:strVal val="-1.0"/>
                                      </p:to>
                                    </p:set>
                                    <p:set>
                                      <p:cBhvr>
                                        <p:cTn id="79" dur="1" fill="hold">
                                          <p:stCondLst>
                                            <p:cond delay="999"/>
                                          </p:stCondLst>
                                        </p:cTn>
                                        <p:tgtEl>
                                          <p:spTgt spid="3">
                                            <p:txEl>
                                              <p:pRg st="3" end="3"/>
                                            </p:txEl>
                                          </p:spTgt>
                                        </p:tgtEl>
                                        <p:attrNameLst>
                                          <p:attrName>style.visibility</p:attrName>
                                        </p:attrNameLst>
                                      </p:cBhvr>
                                      <p:to>
                                        <p:strVal val="hidden"/>
                                      </p:to>
                                    </p:set>
                                  </p:childTnLst>
                                </p:cTn>
                              </p:par>
                            </p:childTnLst>
                          </p:cTn>
                        </p:par>
                        <p:par>
                          <p:cTn id="80" fill="hold">
                            <p:stCondLst>
                              <p:cond delay="44650"/>
                            </p:stCondLst>
                            <p:childTnLst>
                              <p:par>
                                <p:cTn id="81" presetID="34" presetClass="exit" presetSubtype="0" fill="hold" nodeType="afterEffect">
                                  <p:stCondLst>
                                    <p:cond delay="0"/>
                                  </p:stCondLst>
                                  <p:iterate type="lt">
                                    <p:tmPct val="0"/>
                                  </p:iterate>
                                  <p:childTnLst>
                                    <p:anim from="(ppt_x)" to="(ppt_x+1)" calcmode="lin" valueType="num">
                                      <p:cBhvr>
                                        <p:cTn id="82" dur="1000">
                                          <p:stCondLst>
                                            <p:cond delay="0"/>
                                          </p:stCondLst>
                                        </p:cTn>
                                        <p:tgtEl>
                                          <p:spTgt spid="3">
                                            <p:txEl>
                                              <p:pRg st="4" end="4"/>
                                            </p:txEl>
                                          </p:spTgt>
                                        </p:tgtEl>
                                        <p:attrNameLst>
                                          <p:attrName>ppt_x</p:attrName>
                                        </p:attrNameLst>
                                      </p:cBhvr>
                                    </p:anim>
                                    <p:anim from="0" to="-1.0" calcmode="lin" valueType="num">
                                      <p:cBhvr>
                                        <p:cTn id="83" dur="200" accel="50000">
                                          <p:stCondLst>
                                            <p:cond delay="0"/>
                                          </p:stCondLst>
                                        </p:cTn>
                                        <p:tgtEl>
                                          <p:spTgt spid="3">
                                            <p:txEl>
                                              <p:pRg st="4" end="4"/>
                                            </p:txEl>
                                          </p:spTgt>
                                        </p:tgtEl>
                                        <p:attrNameLst>
                                          <p:attrName>xshear</p:attrName>
                                        </p:attrNameLst>
                                      </p:cBhvr>
                                    </p:anim>
                                    <p:set>
                                      <p:cBhvr>
                                        <p:cTn id="84" dur="800">
                                          <p:stCondLst>
                                            <p:cond delay="200"/>
                                          </p:stCondLst>
                                        </p:cTn>
                                        <p:tgtEl>
                                          <p:spTgt spid="3">
                                            <p:txEl>
                                              <p:pRg st="4" end="4"/>
                                            </p:txEl>
                                          </p:spTgt>
                                        </p:tgtEl>
                                        <p:attrNameLst>
                                          <p:attrName>xshear</p:attrName>
                                        </p:attrNameLst>
                                      </p:cBhvr>
                                      <p:to>
                                        <p:strVal val="-1.0"/>
                                      </p:to>
                                    </p:set>
                                    <p:set>
                                      <p:cBhvr>
                                        <p:cTn id="85" dur="1" fill="hold">
                                          <p:stCondLst>
                                            <p:cond delay="9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t>
            </a:r>
            <a:r>
              <a:rPr lang="ru-RU"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Получение</a:t>
            </a:r>
            <a:endParaRPr lang="ru-RU"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Содержимое 2"/>
          <p:cNvSpPr>
            <a:spLocks noGrp="1"/>
          </p:cNvSpPr>
          <p:nvPr>
            <p:ph idx="1"/>
          </p:nvPr>
        </p:nvSpPr>
        <p:spPr/>
        <p:txBody>
          <a:bodyPr>
            <a:normAutofit fontScale="70000" lnSpcReduction="20000"/>
          </a:bodyPr>
          <a:lstStyle/>
          <a:p>
            <a:r>
              <a:rPr lang="ru-RU" dirty="0"/>
              <a:t>Вплоть до середины 1960-х годов ПЭТФ промышленно получали </a:t>
            </a:r>
            <a:r>
              <a:rPr lang="ru-RU" dirty="0" err="1"/>
              <a:t>переэтерификацией</a:t>
            </a:r>
            <a:r>
              <a:rPr lang="ru-RU" dirty="0"/>
              <a:t> </a:t>
            </a:r>
            <a:r>
              <a:rPr lang="ru-RU" dirty="0" err="1"/>
              <a:t>диметилтерефталата</a:t>
            </a:r>
            <a:r>
              <a:rPr lang="ru-RU" dirty="0"/>
              <a:t> этиленгликолем с получением </a:t>
            </a:r>
            <a:r>
              <a:rPr lang="ru-RU" dirty="0" err="1"/>
              <a:t>дигликольтерефталата</a:t>
            </a:r>
            <a:r>
              <a:rPr lang="ru-RU" dirty="0"/>
              <a:t>, и последующей поликонденсацией последнего. Несмотря на недостаток этой технологии, заключавшийся в её </a:t>
            </a:r>
            <a:r>
              <a:rPr lang="ru-RU" dirty="0" err="1"/>
              <a:t>многостадийности</a:t>
            </a:r>
            <a:r>
              <a:rPr lang="ru-RU" dirty="0"/>
              <a:t>, </a:t>
            </a:r>
            <a:r>
              <a:rPr lang="ru-RU" dirty="0" err="1"/>
              <a:t>диметилтерефталат</a:t>
            </a:r>
            <a:r>
              <a:rPr lang="ru-RU" dirty="0"/>
              <a:t> был единственным мономером для получения ПЭТФ, поскольку существовавшие в то время промышленные процессы не позволяли обеспечить необходимую степень чистоты терефталевой кислоты. </a:t>
            </a:r>
            <a:r>
              <a:rPr lang="ru-RU" dirty="0" err="1"/>
              <a:t>Диметилтерефталат</a:t>
            </a:r>
            <a:r>
              <a:rPr lang="ru-RU" dirty="0"/>
              <a:t> же, имея более низкую температуру кипения, легко подвергался очистке методом дистилляции и кристаллизации.</a:t>
            </a:r>
          </a:p>
          <a:p>
            <a:r>
              <a:rPr lang="ru-RU" dirty="0"/>
              <a:t>В 1965 году </a:t>
            </a:r>
            <a:r>
              <a:rPr lang="ru-RU" dirty="0" err="1"/>
              <a:t>Аmoco</a:t>
            </a:r>
            <a:r>
              <a:rPr lang="ru-RU" dirty="0"/>
              <a:t> </a:t>
            </a:r>
            <a:r>
              <a:rPr lang="ru-RU" dirty="0" err="1"/>
              <a:t>Соrporation</a:t>
            </a:r>
            <a:r>
              <a:rPr lang="ru-RU" dirty="0"/>
              <a:t> смогла усовершенствовать технологию, в результате чего широкое распространение получил одностадийный синтез ПЭТФ из этиленгликоля и терефталевой кислоты (TFK) по непрерывной схеме.</a:t>
            </a:r>
          </a:p>
          <a:p>
            <a:endParaRPr lang="ru-RU"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iterate type="lt">
                                    <p:tmPct val="0"/>
                                  </p:iterate>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p:stCondLst>
                              <p:cond delay="500"/>
                            </p:stCondLst>
                            <p:childTnLst>
                              <p:par>
                                <p:cTn id="9" presetID="13" presetClass="entr" presetSubtype="16" fill="hold" nodeType="afterEffect">
                                  <p:stCondLst>
                                    <p:cond delay="0"/>
                                  </p:stCondLst>
                                  <p:iterate type="lt">
                                    <p:tmPct val="0"/>
                                  </p:iterate>
                                  <p:childTnLst>
                                    <p:set>
                                      <p:cBhvr>
                                        <p:cTn id="10" dur="1" fill="hold">
                                          <p:stCondLst>
                                            <p:cond delay="0"/>
                                          </p:stCondLst>
                                        </p:cTn>
                                        <p:tgtEl>
                                          <p:spTgt spid="3">
                                            <p:txEl>
                                              <p:pRg st="0" end="0"/>
                                            </p:txEl>
                                          </p:spTgt>
                                        </p:tgtEl>
                                        <p:attrNameLst>
                                          <p:attrName>style.visibility</p:attrName>
                                        </p:attrNameLst>
                                      </p:cBhvr>
                                      <p:to>
                                        <p:strVal val="visible"/>
                                      </p:to>
                                    </p:set>
                                    <p:animEffect transition="in" filter="plus(in)">
                                      <p:cBhvr>
                                        <p:cTn id="11" dur="2000"/>
                                        <p:tgtEl>
                                          <p:spTgt spid="3">
                                            <p:txEl>
                                              <p:pRg st="0" end="0"/>
                                            </p:txEl>
                                          </p:spTgt>
                                        </p:tgtEl>
                                      </p:cBhvr>
                                    </p:animEffect>
                                  </p:childTnLst>
                                </p:cTn>
                              </p:par>
                            </p:childTnLst>
                          </p:cTn>
                        </p:par>
                        <p:par>
                          <p:cTn id="12" fill="hold">
                            <p:stCondLst>
                              <p:cond delay="2500"/>
                            </p:stCondLst>
                            <p:childTnLst>
                              <p:par>
                                <p:cTn id="13" presetID="13" presetClass="entr" presetSubtype="16" fill="hold" nodeType="afterEffect">
                                  <p:stCondLst>
                                    <p:cond delay="0"/>
                                  </p:stCondLst>
                                  <p:iterate type="lt">
                                    <p:tmPct val="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plus(in)">
                                      <p:cBhvr>
                                        <p:cTn id="15" dur="2000"/>
                                        <p:tgtEl>
                                          <p:spTgt spid="3">
                                            <p:txEl>
                                              <p:pRg st="1" end="1"/>
                                            </p:txEl>
                                          </p:spTgt>
                                        </p:tgtEl>
                                      </p:cBhvr>
                                    </p:animEffect>
                                  </p:childTnLst>
                                </p:cTn>
                              </p:par>
                            </p:childTnLst>
                          </p:cTn>
                        </p:par>
                        <p:par>
                          <p:cTn id="16" fill="hold">
                            <p:stCondLst>
                              <p:cond delay="4500"/>
                            </p:stCondLst>
                            <p:childTnLst>
                              <p:par>
                                <p:cTn id="17" presetID="36" presetClass="emph" presetSubtype="0" fill="hold" grpId="1" nodeType="afterEffect">
                                  <p:stCondLst>
                                    <p:cond delay="0"/>
                                  </p:stCondLst>
                                  <p:iterate type="lt">
                                    <p:tmPct val="10000"/>
                                  </p:iterate>
                                  <p:childTnLst>
                                    <p:animScale>
                                      <p:cBhvr>
                                        <p:cTn id="18" dur="250" autoRev="1" fill="hold">
                                          <p:stCondLst>
                                            <p:cond delay="0"/>
                                          </p:stCondLst>
                                        </p:cTn>
                                        <p:tgtEl>
                                          <p:spTgt spid="2"/>
                                        </p:tgtEl>
                                      </p:cBhvr>
                                      <p:to x="80000" y="100000"/>
                                    </p:animScale>
                                    <p:anim by="(#ppt_w*0.10)" calcmode="lin" valueType="num">
                                      <p:cBhvr>
                                        <p:cTn id="19" dur="250" autoRev="1" fill="hold">
                                          <p:stCondLst>
                                            <p:cond delay="0"/>
                                          </p:stCondLst>
                                        </p:cTn>
                                        <p:tgtEl>
                                          <p:spTgt spid="2"/>
                                        </p:tgtEl>
                                        <p:attrNameLst>
                                          <p:attrName>ppt_x</p:attrName>
                                        </p:attrNameLst>
                                      </p:cBhvr>
                                    </p:anim>
                                    <p:anim by="(-#ppt_w*0.10)" calcmode="lin" valueType="num">
                                      <p:cBhvr>
                                        <p:cTn id="20" dur="250" autoRev="1" fill="hold">
                                          <p:stCondLst>
                                            <p:cond delay="0"/>
                                          </p:stCondLst>
                                        </p:cTn>
                                        <p:tgtEl>
                                          <p:spTgt spid="2"/>
                                        </p:tgtEl>
                                        <p:attrNameLst>
                                          <p:attrName>ppt_y</p:attrName>
                                        </p:attrNameLst>
                                      </p:cBhvr>
                                    </p:anim>
                                    <p:animRot by="-480000">
                                      <p:cBhvr>
                                        <p:cTn id="21" dur="250" autoRev="1" fill="hold">
                                          <p:stCondLst>
                                            <p:cond delay="0"/>
                                          </p:stCondLst>
                                        </p:cTn>
                                        <p:tgtEl>
                                          <p:spTgt spid="2"/>
                                        </p:tgtEl>
                                        <p:attrNameLst>
                                          <p:attrName>r</p:attrName>
                                        </p:attrNameLst>
                                      </p:cBhvr>
                                    </p:animRot>
                                  </p:childTnLst>
                                </p:cTn>
                              </p:par>
                            </p:childTnLst>
                          </p:cTn>
                        </p:par>
                        <p:par>
                          <p:cTn id="22" fill="hold">
                            <p:stCondLst>
                              <p:cond delay="5400"/>
                            </p:stCondLst>
                            <p:childTnLst>
                              <p:par>
                                <p:cTn id="23" presetID="36" presetClass="emph" presetSubtype="0" fill="hold" nodeType="afterEffect">
                                  <p:stCondLst>
                                    <p:cond delay="0"/>
                                  </p:stCondLst>
                                  <p:iterate type="lt">
                                    <p:tmPct val="10000"/>
                                  </p:iterate>
                                  <p:childTnLst>
                                    <p:animScale>
                                      <p:cBhvr>
                                        <p:cTn id="24" dur="250" autoRev="1" fill="hold">
                                          <p:stCondLst>
                                            <p:cond delay="0"/>
                                          </p:stCondLst>
                                        </p:cTn>
                                        <p:tgtEl>
                                          <p:spTgt spid="3">
                                            <p:txEl>
                                              <p:pRg st="0" end="0"/>
                                            </p:txEl>
                                          </p:spTgt>
                                        </p:tgtEl>
                                      </p:cBhvr>
                                      <p:to x="80000" y="100000"/>
                                    </p:animScale>
                                    <p:anim by="(#ppt_w*0.10)" calcmode="lin" valueType="num">
                                      <p:cBhvr>
                                        <p:cTn id="25" dur="250" autoRev="1" fill="hold">
                                          <p:stCondLst>
                                            <p:cond delay="0"/>
                                          </p:stCondLst>
                                        </p:cTn>
                                        <p:tgtEl>
                                          <p:spTgt spid="3">
                                            <p:txEl>
                                              <p:pRg st="0" end="0"/>
                                            </p:txEl>
                                          </p:spTgt>
                                        </p:tgtEl>
                                        <p:attrNameLst>
                                          <p:attrName>ppt_x</p:attrName>
                                        </p:attrNameLst>
                                      </p:cBhvr>
                                    </p:anim>
                                    <p:anim by="(-#ppt_w*0.10)" calcmode="lin" valueType="num">
                                      <p:cBhvr>
                                        <p:cTn id="26" dur="250" autoRev="1" fill="hold">
                                          <p:stCondLst>
                                            <p:cond delay="0"/>
                                          </p:stCondLst>
                                        </p:cTn>
                                        <p:tgtEl>
                                          <p:spTgt spid="3">
                                            <p:txEl>
                                              <p:pRg st="0" end="0"/>
                                            </p:txEl>
                                          </p:spTgt>
                                        </p:tgtEl>
                                        <p:attrNameLst>
                                          <p:attrName>ppt_y</p:attrName>
                                        </p:attrNameLst>
                                      </p:cBhvr>
                                    </p:anim>
                                    <p:animRot by="-480000">
                                      <p:cBhvr>
                                        <p:cTn id="27" dur="250" autoRev="1" fill="hold">
                                          <p:stCondLst>
                                            <p:cond delay="0"/>
                                          </p:stCondLst>
                                        </p:cTn>
                                        <p:tgtEl>
                                          <p:spTgt spid="3">
                                            <p:txEl>
                                              <p:pRg st="0" end="0"/>
                                            </p:txEl>
                                          </p:spTgt>
                                        </p:tgtEl>
                                        <p:attrNameLst>
                                          <p:attrName>r</p:attrName>
                                        </p:attrNameLst>
                                      </p:cBhvr>
                                    </p:animRot>
                                  </p:childTnLst>
                                </p:cTn>
                              </p:par>
                            </p:childTnLst>
                          </p:cTn>
                        </p:par>
                        <p:par>
                          <p:cTn id="28" fill="hold">
                            <p:stCondLst>
                              <p:cond delay="32050"/>
                            </p:stCondLst>
                            <p:childTnLst>
                              <p:par>
                                <p:cTn id="29" presetID="36" presetClass="emph" presetSubtype="0" fill="hold" nodeType="afterEffect">
                                  <p:stCondLst>
                                    <p:cond delay="0"/>
                                  </p:stCondLst>
                                  <p:iterate type="lt">
                                    <p:tmPct val="10000"/>
                                  </p:iterate>
                                  <p:childTnLst>
                                    <p:animScale>
                                      <p:cBhvr>
                                        <p:cTn id="30" dur="250" autoRev="1" fill="hold">
                                          <p:stCondLst>
                                            <p:cond delay="0"/>
                                          </p:stCondLst>
                                        </p:cTn>
                                        <p:tgtEl>
                                          <p:spTgt spid="3">
                                            <p:txEl>
                                              <p:pRg st="1" end="1"/>
                                            </p:txEl>
                                          </p:spTgt>
                                        </p:tgtEl>
                                      </p:cBhvr>
                                      <p:to x="80000" y="100000"/>
                                    </p:animScale>
                                    <p:anim by="(#ppt_w*0.10)" calcmode="lin" valueType="num">
                                      <p:cBhvr>
                                        <p:cTn id="31" dur="250" autoRev="1" fill="hold">
                                          <p:stCondLst>
                                            <p:cond delay="0"/>
                                          </p:stCondLst>
                                        </p:cTn>
                                        <p:tgtEl>
                                          <p:spTgt spid="3">
                                            <p:txEl>
                                              <p:pRg st="1" end="1"/>
                                            </p:txEl>
                                          </p:spTgt>
                                        </p:tgtEl>
                                        <p:attrNameLst>
                                          <p:attrName>ppt_x</p:attrName>
                                        </p:attrNameLst>
                                      </p:cBhvr>
                                    </p:anim>
                                    <p:anim by="(-#ppt_w*0.10)" calcmode="lin" valueType="num">
                                      <p:cBhvr>
                                        <p:cTn id="32" dur="250" autoRev="1" fill="hold">
                                          <p:stCondLst>
                                            <p:cond delay="0"/>
                                          </p:stCondLst>
                                        </p:cTn>
                                        <p:tgtEl>
                                          <p:spTgt spid="3">
                                            <p:txEl>
                                              <p:pRg st="1" end="1"/>
                                            </p:txEl>
                                          </p:spTgt>
                                        </p:tgtEl>
                                        <p:attrNameLst>
                                          <p:attrName>ppt_y</p:attrName>
                                        </p:attrNameLst>
                                      </p:cBhvr>
                                    </p:anim>
                                    <p:animRot by="-480000">
                                      <p:cBhvr>
                                        <p:cTn id="33" dur="250" autoRev="1" fill="hold">
                                          <p:stCondLst>
                                            <p:cond delay="0"/>
                                          </p:stCondLst>
                                        </p:cTn>
                                        <p:tgtEl>
                                          <p:spTgt spid="3">
                                            <p:txEl>
                                              <p:pRg st="1" end="1"/>
                                            </p:txEl>
                                          </p:spTgt>
                                        </p:tgtEl>
                                        <p:attrNameLst>
                                          <p:attrName>r</p:attrName>
                                        </p:attrNameLst>
                                      </p:cBhvr>
                                    </p:animRot>
                                  </p:childTnLst>
                                </p:cTn>
                              </p:par>
                            </p:childTnLst>
                          </p:cTn>
                        </p:par>
                        <p:par>
                          <p:cTn id="34" fill="hold">
                            <p:stCondLst>
                              <p:cond delay="41750"/>
                            </p:stCondLst>
                            <p:childTnLst>
                              <p:par>
                                <p:cTn id="35" presetID="49" presetClass="exit" presetSubtype="0" accel="100000" fill="hold" grpId="2" nodeType="afterEffect">
                                  <p:stCondLst>
                                    <p:cond delay="0"/>
                                  </p:stCondLst>
                                  <p:iterate type="lt">
                                    <p:tmPct val="0"/>
                                  </p:iterate>
                                  <p:childTnLst>
                                    <p:anim calcmode="lin" valueType="num">
                                      <p:cBhvr>
                                        <p:cTn id="36" dur="500"/>
                                        <p:tgtEl>
                                          <p:spTgt spid="2"/>
                                        </p:tgtEl>
                                        <p:attrNameLst>
                                          <p:attrName>ppt_w</p:attrName>
                                        </p:attrNameLst>
                                      </p:cBhvr>
                                      <p:tavLst>
                                        <p:tav tm="0">
                                          <p:val>
                                            <p:strVal val="ppt_w"/>
                                          </p:val>
                                        </p:tav>
                                        <p:tav tm="100000">
                                          <p:val>
                                            <p:fltVal val="0"/>
                                          </p:val>
                                        </p:tav>
                                      </p:tavLst>
                                    </p:anim>
                                    <p:anim calcmode="lin" valueType="num">
                                      <p:cBhvr>
                                        <p:cTn id="37" dur="500"/>
                                        <p:tgtEl>
                                          <p:spTgt spid="2"/>
                                        </p:tgtEl>
                                        <p:attrNameLst>
                                          <p:attrName>ppt_h</p:attrName>
                                        </p:attrNameLst>
                                      </p:cBhvr>
                                      <p:tavLst>
                                        <p:tav tm="0">
                                          <p:val>
                                            <p:strVal val="ppt_h"/>
                                          </p:val>
                                        </p:tav>
                                        <p:tav tm="100000">
                                          <p:val>
                                            <p:fltVal val="0"/>
                                          </p:val>
                                        </p:tav>
                                      </p:tavLst>
                                    </p:anim>
                                    <p:anim calcmode="lin" valueType="num">
                                      <p:cBhvr>
                                        <p:cTn id="38" dur="500"/>
                                        <p:tgtEl>
                                          <p:spTgt spid="2"/>
                                        </p:tgtEl>
                                        <p:attrNameLst>
                                          <p:attrName>style.rotation</p:attrName>
                                        </p:attrNameLst>
                                      </p:cBhvr>
                                      <p:tavLst>
                                        <p:tav tm="0">
                                          <p:val>
                                            <p:fltVal val="0"/>
                                          </p:val>
                                        </p:tav>
                                        <p:tav tm="100000">
                                          <p:val>
                                            <p:fltVal val="360"/>
                                          </p:val>
                                        </p:tav>
                                      </p:tavLst>
                                    </p:anim>
                                    <p:animEffect transition="out" filter="fade">
                                      <p:cBhvr>
                                        <p:cTn id="39" dur="500"/>
                                        <p:tgtEl>
                                          <p:spTgt spid="2"/>
                                        </p:tgtEl>
                                      </p:cBhvr>
                                    </p:animEffect>
                                    <p:set>
                                      <p:cBhvr>
                                        <p:cTn id="40" dur="1" fill="hold">
                                          <p:stCondLst>
                                            <p:cond delay="499"/>
                                          </p:stCondLst>
                                        </p:cTn>
                                        <p:tgtEl>
                                          <p:spTgt spid="2"/>
                                        </p:tgtEl>
                                        <p:attrNameLst>
                                          <p:attrName>style.visibility</p:attrName>
                                        </p:attrNameLst>
                                      </p:cBhvr>
                                      <p:to>
                                        <p:strVal val="hidden"/>
                                      </p:to>
                                    </p:set>
                                  </p:childTnLst>
                                </p:cTn>
                              </p:par>
                            </p:childTnLst>
                          </p:cTn>
                        </p:par>
                        <p:par>
                          <p:cTn id="41" fill="hold">
                            <p:stCondLst>
                              <p:cond delay="42250"/>
                            </p:stCondLst>
                            <p:childTnLst>
                              <p:par>
                                <p:cTn id="42" presetID="3" presetClass="exit" presetSubtype="10" fill="hold" nodeType="afterEffect">
                                  <p:stCondLst>
                                    <p:cond delay="0"/>
                                  </p:stCondLst>
                                  <p:iterate type="lt">
                                    <p:tmPct val="0"/>
                                  </p:iterate>
                                  <p:childTnLst>
                                    <p:animEffect transition="out" filter="blinds(horizontal)">
                                      <p:cBhvr>
                                        <p:cTn id="43" dur="500"/>
                                        <p:tgtEl>
                                          <p:spTgt spid="3">
                                            <p:txEl>
                                              <p:pRg st="0" end="0"/>
                                            </p:txEl>
                                          </p:spTgt>
                                        </p:tgtEl>
                                      </p:cBhvr>
                                    </p:animEffect>
                                    <p:set>
                                      <p:cBhvr>
                                        <p:cTn id="44" dur="1" fill="hold">
                                          <p:stCondLst>
                                            <p:cond delay="499"/>
                                          </p:stCondLst>
                                        </p:cTn>
                                        <p:tgtEl>
                                          <p:spTgt spid="3">
                                            <p:txEl>
                                              <p:pRg st="0" end="0"/>
                                            </p:txEl>
                                          </p:spTgt>
                                        </p:tgtEl>
                                        <p:attrNameLst>
                                          <p:attrName>style.visibility</p:attrName>
                                        </p:attrNameLst>
                                      </p:cBhvr>
                                      <p:to>
                                        <p:strVal val="hidden"/>
                                      </p:to>
                                    </p:set>
                                  </p:childTnLst>
                                </p:cTn>
                              </p:par>
                            </p:childTnLst>
                          </p:cTn>
                        </p:par>
                        <p:par>
                          <p:cTn id="45" fill="hold">
                            <p:stCondLst>
                              <p:cond delay="42750"/>
                            </p:stCondLst>
                            <p:childTnLst>
                              <p:par>
                                <p:cTn id="46" presetID="3" presetClass="exit" presetSubtype="10" fill="hold" nodeType="afterEffect">
                                  <p:stCondLst>
                                    <p:cond delay="0"/>
                                  </p:stCondLst>
                                  <p:iterate type="lt">
                                    <p:tmPct val="0"/>
                                  </p:iterate>
                                  <p:childTnLst>
                                    <p:animEffect transition="out" filter="blinds(horizontal)">
                                      <p:cBhvr>
                                        <p:cTn id="47" dur="500"/>
                                        <p:tgtEl>
                                          <p:spTgt spid="3">
                                            <p:txEl>
                                              <p:pRg st="1" end="1"/>
                                            </p:txEl>
                                          </p:spTgt>
                                        </p:tgtEl>
                                      </p:cBhvr>
                                    </p:animEffect>
                                    <p:set>
                                      <p:cBhvr>
                                        <p:cTn id="48"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6312" y="6858000"/>
            <a:ext cx="142876" cy="214314"/>
          </a:xfrm>
        </p:spPr>
        <p:txBody>
          <a:bodyPr>
            <a:normAutofit fontScale="90000"/>
          </a:bodyPr>
          <a:lstStyle/>
          <a:p>
            <a:r>
              <a:rPr lang="en-US" dirty="0"/>
              <a:t>.</a:t>
            </a:r>
            <a:endParaRPr lang="ru-RU" dirty="0"/>
          </a:p>
        </p:txBody>
      </p:sp>
      <p:sp>
        <p:nvSpPr>
          <p:cNvPr id="3" name="Содержимое 2"/>
          <p:cNvSpPr>
            <a:spLocks noGrp="1"/>
          </p:cNvSpPr>
          <p:nvPr>
            <p:ph idx="1"/>
          </p:nvPr>
        </p:nvSpPr>
        <p:spPr>
          <a:xfrm>
            <a:off x="571472" y="642918"/>
            <a:ext cx="8115328" cy="5857916"/>
          </a:xfrm>
        </p:spPr>
        <p:txBody>
          <a:bodyPr>
            <a:normAutofit fontScale="55000" lnSpcReduction="20000"/>
          </a:bodyPr>
          <a:lstStyle/>
          <a:p>
            <a:pPr>
              <a:buNone/>
            </a:pPr>
            <a:endParaRPr lang="ru-RU" dirty="0"/>
          </a:p>
          <a:p>
            <a:r>
              <a:rPr lang="ru-RU" dirty="0"/>
              <a:t>Еще бы нам не знать об этом, очень распространенном сегодня, синтетическом </a:t>
            </a:r>
            <a:r>
              <a:rPr lang="ru-RU" u="sng" dirty="0">
                <a:hlinkClick r:id="rId2" tooltip="Статьи по теме &quot;материалы&quot; "/>
              </a:rPr>
              <a:t>материале</a:t>
            </a:r>
            <a:r>
              <a:rPr lang="ru-RU" dirty="0"/>
              <a:t>. Вещество, из которого он делается, применяется при изготовлении и одежды, и изоляционных материалов, и даже пластиковых бутылок и хирургических нитей. Особенно ценятся такие свойства лавсана, как упругость, износостойкость, устойчивость к кислотным и слабощелочным средам, совместимость с множеством тканей и его биологическая индифферентность.</a:t>
            </a:r>
            <a:br>
              <a:rPr lang="ru-RU" dirty="0"/>
            </a:br>
            <a:r>
              <a:rPr lang="ru-RU" dirty="0"/>
              <a:t/>
            </a:r>
            <a:br>
              <a:rPr lang="ru-RU" dirty="0"/>
            </a:br>
            <a:r>
              <a:rPr lang="ru-RU" dirty="0"/>
              <a:t>К слову об индифферентности: лавсановые нити – незаменимый помощник при х</a:t>
            </a:r>
            <a:r>
              <a:rPr lang="ru-RU" u="sng" dirty="0">
                <a:hlinkClick r:id="rId3" tooltip="Статьи по теме &quot;хирургия&quot; "/>
              </a:rPr>
              <a:t>ирургических</a:t>
            </a:r>
            <a:r>
              <a:rPr lang="ru-RU" dirty="0"/>
              <a:t> операциях. Лавсан не вызывает отторжения в тканях организма и, что важно, не «усваивается» им. Так что «пришитые» хирургом ткани таковыми и остаются в течение всей жизни пациента после операции. Ни одна из «обыкновенных нитей» такими свойствами не обладает.</a:t>
            </a:r>
            <a:br>
              <a:rPr lang="ru-RU" dirty="0"/>
            </a:br>
            <a:r>
              <a:rPr lang="ru-RU" dirty="0"/>
              <a:t/>
            </a:r>
            <a:br>
              <a:rPr lang="ru-RU" dirty="0"/>
            </a:br>
            <a:r>
              <a:rPr lang="ru-RU" dirty="0"/>
              <a:t>А вещество, которому присвоили более простое в употреблении название лавсан, по-научному называется </a:t>
            </a:r>
            <a:r>
              <a:rPr lang="ru-RU" dirty="0" err="1"/>
              <a:t>полиэтилентерфталатом</a:t>
            </a:r>
            <a:r>
              <a:rPr lang="ru-RU" dirty="0"/>
              <a:t> (ПЭТ, ПЭТФ). Лавсаном </a:t>
            </a:r>
            <a:r>
              <a:rPr lang="ru-RU" dirty="0" err="1"/>
              <a:t>полиэтилентерфталат</a:t>
            </a:r>
            <a:r>
              <a:rPr lang="ru-RU" dirty="0"/>
              <a:t> и получаемое из него волокно назвали в честь места рождения – Лаборатории Высокомолекулярных Соединений Академии Наук. Аналогичные волоконные материалы, изготавливаемые в других странах, получили другие названия: </a:t>
            </a:r>
            <a:r>
              <a:rPr lang="ru-RU" dirty="0" err="1"/>
              <a:t>терилен</a:t>
            </a:r>
            <a:r>
              <a:rPr lang="ru-RU" dirty="0"/>
              <a:t> (Великобритания), дакрон (США), </a:t>
            </a:r>
            <a:r>
              <a:rPr lang="ru-RU" dirty="0" err="1"/>
              <a:t>тергал</a:t>
            </a:r>
            <a:r>
              <a:rPr lang="ru-RU" dirty="0"/>
              <a:t> (Франция), </a:t>
            </a:r>
            <a:r>
              <a:rPr lang="ru-RU" dirty="0" err="1"/>
              <a:t>тревира</a:t>
            </a:r>
            <a:r>
              <a:rPr lang="ru-RU" dirty="0"/>
              <a:t> (ФРГ), </a:t>
            </a:r>
            <a:r>
              <a:rPr lang="ru-RU" dirty="0" err="1"/>
              <a:t>теторон</a:t>
            </a:r>
            <a:r>
              <a:rPr lang="ru-RU" dirty="0"/>
              <a:t> (Япония), полиэстер, </a:t>
            </a:r>
            <a:r>
              <a:rPr lang="ru-RU" dirty="0" err="1"/>
              <a:t>мелинекс</a:t>
            </a:r>
            <a:r>
              <a:rPr lang="ru-RU" dirty="0"/>
              <a:t>, </a:t>
            </a:r>
            <a:r>
              <a:rPr lang="ru-RU" dirty="0" err="1"/>
              <a:t>милар</a:t>
            </a:r>
            <a:r>
              <a:rPr lang="ru-RU" dirty="0"/>
              <a:t> (</a:t>
            </a:r>
            <a:r>
              <a:rPr lang="ru-RU" dirty="0" err="1"/>
              <a:t>майлар</a:t>
            </a:r>
            <a:r>
              <a:rPr lang="ru-RU" dirty="0"/>
              <a:t>) и т. д.</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iterate type="lt">
                                    <p:tmPct val="0"/>
                                  </p:iterate>
                                  <p:childTnLst>
                                    <p:set>
                                      <p:cBhvr>
                                        <p:cTn id="6" dur="1" fill="hold">
                                          <p:stCondLst>
                                            <p:cond delay="0"/>
                                          </p:stCondLst>
                                        </p:cTn>
                                        <p:tgtEl>
                                          <p:spTgt spid="3">
                                            <p:txEl>
                                              <p:pRg st="1" end="1"/>
                                            </p:txEl>
                                          </p:spTgt>
                                        </p:tgtEl>
                                        <p:attrNameLst>
                                          <p:attrName>style.visibility</p:attrName>
                                        </p:attrNameLst>
                                      </p:cBhvr>
                                      <p:to>
                                        <p:strVal val="visible"/>
                                      </p:to>
                                    </p:set>
                                    <p:animEffect transition="in" filter="wedge">
                                      <p:cBhvr>
                                        <p:cTn id="7" dur="2000"/>
                                        <p:tgtEl>
                                          <p:spTgt spid="3">
                                            <p:txEl>
                                              <p:pRg st="1" end="1"/>
                                            </p:txEl>
                                          </p:spTgt>
                                        </p:tgtEl>
                                      </p:cBhvr>
                                    </p:animEffect>
                                  </p:childTnLst>
                                </p:cTn>
                              </p:par>
                            </p:childTnLst>
                          </p:cTn>
                        </p:par>
                        <p:par>
                          <p:cTn id="8" fill="hold">
                            <p:stCondLst>
                              <p:cond delay="2000"/>
                            </p:stCondLst>
                            <p:childTnLst>
                              <p:par>
                                <p:cTn id="9" presetID="36" presetClass="emph" presetSubtype="0" fill="hold" grpId="1" nodeType="afterEffect">
                                  <p:stCondLst>
                                    <p:cond delay="0"/>
                                  </p:stCondLst>
                                  <p:iterate type="lt">
                                    <p:tmPct val="10000"/>
                                  </p:iterate>
                                  <p:childTnLst>
                                    <p:animScale>
                                      <p:cBhvr>
                                        <p:cTn id="10" dur="250" autoRev="1" fill="hold">
                                          <p:stCondLst>
                                            <p:cond delay="0"/>
                                          </p:stCondLst>
                                        </p:cTn>
                                        <p:tgtEl>
                                          <p:spTgt spid="3">
                                            <p:txEl>
                                              <p:pRg st="1" end="1"/>
                                            </p:txEl>
                                          </p:spTgt>
                                        </p:tgtEl>
                                      </p:cBhvr>
                                      <p:to x="80000" y="100000"/>
                                    </p:animScale>
                                    <p:anim by="(#ppt_w*0.10)" calcmode="lin" valueType="num">
                                      <p:cBhvr>
                                        <p:cTn id="11" dur="250" autoRev="1" fill="hold">
                                          <p:stCondLst>
                                            <p:cond delay="0"/>
                                          </p:stCondLst>
                                        </p:cTn>
                                        <p:tgtEl>
                                          <p:spTgt spid="3">
                                            <p:txEl>
                                              <p:pRg st="1" end="1"/>
                                            </p:txEl>
                                          </p:spTgt>
                                        </p:tgtEl>
                                        <p:attrNameLst>
                                          <p:attrName>ppt_x</p:attrName>
                                        </p:attrNameLst>
                                      </p:cBhvr>
                                    </p:anim>
                                    <p:anim by="(-#ppt_w*0.10)" calcmode="lin" valueType="num">
                                      <p:cBhvr>
                                        <p:cTn id="12" dur="250" autoRev="1" fill="hold">
                                          <p:stCondLst>
                                            <p:cond delay="0"/>
                                          </p:stCondLst>
                                        </p:cTn>
                                        <p:tgtEl>
                                          <p:spTgt spid="3">
                                            <p:txEl>
                                              <p:pRg st="1" end="1"/>
                                            </p:txEl>
                                          </p:spTgt>
                                        </p:tgtEl>
                                        <p:attrNameLst>
                                          <p:attrName>ppt_y</p:attrName>
                                        </p:attrNameLst>
                                      </p:cBhvr>
                                    </p:anim>
                                    <p:animRot by="-480000">
                                      <p:cBhvr>
                                        <p:cTn id="13" dur="250" autoRev="1" fill="hold">
                                          <p:stCondLst>
                                            <p:cond delay="0"/>
                                          </p:stCondLst>
                                        </p:cTn>
                                        <p:tgtEl>
                                          <p:spTgt spid="3">
                                            <p:txEl>
                                              <p:pRg st="1" end="1"/>
                                            </p:txEl>
                                          </p:spTgt>
                                        </p:tgtEl>
                                        <p:attrNameLst>
                                          <p:attrName>r</p:attrName>
                                        </p:attrNameLst>
                                      </p:cBhvr>
                                    </p:animRot>
                                  </p:childTnLst>
                                </p:cTn>
                              </p:par>
                            </p:childTnLst>
                          </p:cTn>
                        </p:par>
                        <p:par>
                          <p:cTn id="14" fill="hold">
                            <p:stCondLst>
                              <p:cond delay="58650"/>
                            </p:stCondLst>
                            <p:childTnLst>
                              <p:par>
                                <p:cTn id="15" presetID="27" presetClass="exit" presetSubtype="0" fill="hold" nodeType="afterEffect">
                                  <p:stCondLst>
                                    <p:cond delay="0"/>
                                  </p:stCondLst>
                                  <p:iterate type="lt">
                                    <p:tmPct val="50000"/>
                                  </p:iterate>
                                  <p:childTnLst>
                                    <p:anim calcmode="discrete" valueType="clr">
                                      <p:cBhvr override="childStyle">
                                        <p:cTn id="16" dur="80"/>
                                        <p:tgtEl>
                                          <p:spTgt spid="3">
                                            <p:txEl>
                                              <p:pRg st="1" end="1"/>
                                            </p:txEl>
                                          </p:spTgt>
                                        </p:tgtEl>
                                        <p:attrNameLst>
                                          <p:attrName>style.color</p:attrName>
                                        </p:attrNameLst>
                                      </p:cBhvr>
                                      <p:tavLst>
                                        <p:tav tm="0">
                                          <p:val>
                                            <p:clrVal>
                                              <a:schemeClr val="hlink"/>
                                            </p:clrVal>
                                          </p:val>
                                        </p:tav>
                                        <p:tav tm="50000">
                                          <p:val>
                                            <p:clrVal>
                                              <a:schemeClr val="accent2"/>
                                            </p:clrVal>
                                          </p:val>
                                        </p:tav>
                                      </p:tavLst>
                                    </p:anim>
                                    <p:anim calcmode="discrete" valueType="clr">
                                      <p:cBhvr>
                                        <p:cTn id="17" dur="80"/>
                                        <p:tgtEl>
                                          <p:spTgt spid="3">
                                            <p:txEl>
                                              <p:pRg st="1" end="1"/>
                                            </p:txEl>
                                          </p:spTgt>
                                        </p:tgtEl>
                                        <p:attrNameLst>
                                          <p:attrName>fillcolor</p:attrName>
                                        </p:attrNameLst>
                                      </p:cBhvr>
                                      <p:tavLst>
                                        <p:tav tm="0">
                                          <p:val>
                                            <p:clrVal>
                                              <a:schemeClr val="hlink"/>
                                            </p:clrVal>
                                          </p:val>
                                        </p:tav>
                                        <p:tav tm="50000">
                                          <p:val>
                                            <p:clrVal>
                                              <a:schemeClr val="accent2"/>
                                            </p:clrVal>
                                          </p:val>
                                        </p:tav>
                                      </p:tavLst>
                                    </p:anim>
                                    <p:set>
                                      <p:cBhvr>
                                        <p:cTn id="18" dur="80"/>
                                        <p:tgtEl>
                                          <p:spTgt spid="3">
                                            <p:txEl>
                                              <p:pRg st="1" end="1"/>
                                            </p:txEl>
                                          </p:spTgt>
                                        </p:tgtEl>
                                        <p:attrNameLst>
                                          <p:attrName>fill.type</p:attrName>
                                        </p:attrNameLst>
                                      </p:cBhvr>
                                      <p:to>
                                        <p:strVal val="solid"/>
                                      </p:to>
                                    </p:set>
                                    <p:set>
                                      <p:cBhvr>
                                        <p:cTn id="19" dur="1" fill="hold">
                                          <p:stCondLst>
                                            <p:cond delay="79"/>
                                          </p:stCondLst>
                                        </p:cTn>
                                        <p:tgtEl>
                                          <p:spTgt spid="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Лавсан (полиэтилентерефталат) </a:t>
            </a:r>
            <a:endParaRPr lang="ru-RU"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Содержимое 2"/>
          <p:cNvSpPr>
            <a:spLocks noGrp="1"/>
          </p:cNvSpPr>
          <p:nvPr>
            <p:ph idx="1"/>
          </p:nvPr>
        </p:nvSpPr>
        <p:spPr>
          <a:xfrm>
            <a:off x="457200" y="1600200"/>
            <a:ext cx="8229600" cy="4900634"/>
          </a:xfrm>
        </p:spPr>
        <p:txBody>
          <a:bodyPr>
            <a:normAutofit fontScale="62500" lnSpcReduction="20000"/>
          </a:bodyPr>
          <a:lstStyle/>
          <a:p>
            <a:r>
              <a:rPr lang="ru-RU" b="1" dirty="0"/>
              <a:t>Лавсан (полиэтилентерефталат)</a:t>
            </a:r>
            <a:r>
              <a:rPr lang="ru-RU" dirty="0"/>
              <a:t> - представитель полиэфиров: </a:t>
            </a:r>
          </a:p>
          <a:p>
            <a:endParaRPr lang="en-US" dirty="0" smtClean="0"/>
          </a:p>
          <a:p>
            <a:endParaRPr lang="en-US" dirty="0"/>
          </a:p>
          <a:p>
            <a:endParaRPr lang="en-US" dirty="0" smtClean="0"/>
          </a:p>
          <a:p>
            <a:r>
              <a:rPr lang="ru-RU" dirty="0" smtClean="0"/>
              <a:t>Это </a:t>
            </a:r>
            <a:r>
              <a:rPr lang="ru-RU" dirty="0"/>
              <a:t>продукт поликонденсации двухатомного спирта этиленгликоля HO-CH</a:t>
            </a:r>
            <a:r>
              <a:rPr lang="ru-RU" baseline="-25000" dirty="0"/>
              <a:t>2</a:t>
            </a:r>
            <a:r>
              <a:rPr lang="ru-RU" dirty="0"/>
              <a:t>CH</a:t>
            </a:r>
            <a:r>
              <a:rPr lang="ru-RU" baseline="-25000" dirty="0"/>
              <a:t>2</a:t>
            </a:r>
            <a:r>
              <a:rPr lang="ru-RU" dirty="0"/>
              <a:t>-OH и двухосновной кислоты - терефталевой (1,4-бензолдикарбоновой) HOOC-C</a:t>
            </a:r>
            <a:r>
              <a:rPr lang="ru-RU" baseline="-25000" dirty="0"/>
              <a:t>6</a:t>
            </a:r>
            <a:r>
              <a:rPr lang="ru-RU" dirty="0"/>
              <a:t>H</a:t>
            </a:r>
            <a:r>
              <a:rPr lang="ru-RU" baseline="-25000" dirty="0"/>
              <a:t>4</a:t>
            </a:r>
            <a:r>
              <a:rPr lang="ru-RU" dirty="0"/>
              <a:t>-COOH (обычно используется не сама терефталевая кислота, а ее </a:t>
            </a:r>
            <a:r>
              <a:rPr lang="ru-RU" dirty="0" err="1"/>
              <a:t>диметиловый</a:t>
            </a:r>
            <a:r>
              <a:rPr lang="ru-RU" dirty="0"/>
              <a:t> эфир).</a:t>
            </a:r>
            <a:br>
              <a:rPr lang="ru-RU" dirty="0"/>
            </a:br>
            <a:r>
              <a:rPr lang="ru-RU" dirty="0"/>
              <a:t>Лавсан является линейным жесткоцепным полимером. Наличие регулярно расположенных в цепи макромолекулы полярных сложноэфирных групп -О-СО- приводит к усилению межмолекулярных взаимодействий, придавая полимеру жесткость и высокую механическую прочность. К его достоинствам относятся также устойчивость к действию повышенных температур, света и окислителей.</a:t>
            </a:r>
            <a:br>
              <a:rPr lang="ru-RU" dirty="0"/>
            </a:br>
            <a:r>
              <a:rPr lang="ru-RU" dirty="0"/>
              <a:t>Формование прочных волокон на основе лавсана осуществляется из расплава с последующей вытяжкой нитей при 80-120 °С. </a:t>
            </a:r>
          </a:p>
          <a:p>
            <a:endParaRPr lang="ru-RU" dirty="0"/>
          </a:p>
        </p:txBody>
      </p:sp>
      <p:pic>
        <p:nvPicPr>
          <p:cNvPr id="4" name="Рисунок 3" descr="http://www.chemistry.ssu.samara.ru/chem6/pic/u54_11.gif"/>
          <p:cNvPicPr/>
          <p:nvPr/>
        </p:nvPicPr>
        <p:blipFill>
          <a:blip r:embed="rId2" cstate="print"/>
          <a:srcRect/>
          <a:stretch>
            <a:fillRect/>
          </a:stretch>
        </p:blipFill>
        <p:spPr bwMode="auto">
          <a:xfrm>
            <a:off x="1857356" y="2000240"/>
            <a:ext cx="3786214" cy="714380"/>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par>
                          <p:cTn id="8" fill="hold">
                            <p:stCondLst>
                              <p:cond delay="2000"/>
                            </p:stCondLst>
                            <p:childTnLst>
                              <p:par>
                                <p:cTn id="9" presetID="5"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checkerboard(across)">
                                      <p:cBhvr>
                                        <p:cTn id="11" dur="500"/>
                                        <p:tgtEl>
                                          <p:spTgt spid="3">
                                            <p:txEl>
                                              <p:pRg st="0" end="0"/>
                                            </p:txEl>
                                          </p:spTgt>
                                        </p:tgtEl>
                                      </p:cBhvr>
                                    </p:animEffect>
                                  </p:childTnLst>
                                </p:cTn>
                              </p:par>
                            </p:childTnLst>
                          </p:cTn>
                        </p:par>
                        <p:par>
                          <p:cTn id="12" fill="hold">
                            <p:stCondLst>
                              <p:cond delay="2500"/>
                            </p:stCondLst>
                            <p:childTnLst>
                              <p:par>
                                <p:cTn id="13" presetID="5" presetClass="entr" presetSubtype="10" fill="hold" grpId="0" nodeType="after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checkerboard(across)">
                                      <p:cBhvr>
                                        <p:cTn id="15" dur="500"/>
                                        <p:tgtEl>
                                          <p:spTgt spid="3">
                                            <p:txEl>
                                              <p:pRg st="4" end="4"/>
                                            </p:txEl>
                                          </p:spTgt>
                                        </p:tgtEl>
                                      </p:cBhvr>
                                    </p:animEffect>
                                  </p:childTnLst>
                                </p:cTn>
                              </p:par>
                            </p:childTnLst>
                          </p:cTn>
                        </p:par>
                        <p:par>
                          <p:cTn id="16" fill="hold">
                            <p:stCondLst>
                              <p:cond delay="3000"/>
                            </p:stCondLst>
                            <p:childTnLst>
                              <p:par>
                                <p:cTn id="17" presetID="10" presetClass="exit" presetSubtype="0" fill="hold" grpId="1" nodeType="afterEffect">
                                  <p:stCondLst>
                                    <p:cond delay="0"/>
                                  </p:stCondLst>
                                  <p:childTnLst>
                                    <p:animEffect transition="out" filter="fade">
                                      <p:cBhvr>
                                        <p:cTn id="18" dur="2000"/>
                                        <p:tgtEl>
                                          <p:spTgt spid="2"/>
                                        </p:tgtEl>
                                      </p:cBhvr>
                                    </p:animEffect>
                                    <p:set>
                                      <p:cBhvr>
                                        <p:cTn id="19" dur="1" fill="hold">
                                          <p:stCondLst>
                                            <p:cond delay="1999"/>
                                          </p:stCondLst>
                                        </p:cTn>
                                        <p:tgtEl>
                                          <p:spTgt spid="2"/>
                                        </p:tgtEl>
                                        <p:attrNameLst>
                                          <p:attrName>style.visibility</p:attrName>
                                        </p:attrNameLst>
                                      </p:cBhvr>
                                      <p:to>
                                        <p:strVal val="hidden"/>
                                      </p:to>
                                    </p:set>
                                  </p:childTnLst>
                                </p:cTn>
                              </p:par>
                            </p:childTnLst>
                          </p:cTn>
                        </p:par>
                        <p:par>
                          <p:cTn id="20" fill="hold">
                            <p:stCondLst>
                              <p:cond delay="5000"/>
                            </p:stCondLst>
                            <p:childTnLst>
                              <p:par>
                                <p:cTn id="21" presetID="10" presetClass="exit" presetSubtype="0" fill="hold" nodeType="afterEffect">
                                  <p:stCondLst>
                                    <p:cond delay="0"/>
                                  </p:stCondLst>
                                  <p:childTnLst>
                                    <p:animEffect transition="out" filter="fade">
                                      <p:cBhvr>
                                        <p:cTn id="22" dur="2000"/>
                                        <p:tgtEl>
                                          <p:spTgt spid="3">
                                            <p:txEl>
                                              <p:pRg st="0" end="0"/>
                                            </p:txEl>
                                          </p:spTgt>
                                        </p:tgtEl>
                                      </p:cBhvr>
                                    </p:animEffect>
                                    <p:set>
                                      <p:cBhvr>
                                        <p:cTn id="23" dur="1" fill="hold">
                                          <p:stCondLst>
                                            <p:cond delay="1999"/>
                                          </p:stCondLst>
                                        </p:cTn>
                                        <p:tgtEl>
                                          <p:spTgt spid="3">
                                            <p:txEl>
                                              <p:pRg st="0" end="0"/>
                                            </p:txEl>
                                          </p:spTgt>
                                        </p:tgtEl>
                                        <p:attrNameLst>
                                          <p:attrName>style.visibility</p:attrName>
                                        </p:attrNameLst>
                                      </p:cBhvr>
                                      <p:to>
                                        <p:strVal val="hidden"/>
                                      </p:to>
                                    </p:set>
                                  </p:childTnLst>
                                </p:cTn>
                              </p:par>
                            </p:childTnLst>
                          </p:cTn>
                        </p:par>
                        <p:par>
                          <p:cTn id="24" fill="hold">
                            <p:stCondLst>
                              <p:cond delay="7000"/>
                            </p:stCondLst>
                            <p:childTnLst>
                              <p:par>
                                <p:cTn id="25" presetID="10" presetClass="exit" presetSubtype="0" fill="hold" nodeType="afterEffect">
                                  <p:stCondLst>
                                    <p:cond delay="0"/>
                                  </p:stCondLst>
                                  <p:childTnLst>
                                    <p:animEffect transition="out" filter="fade">
                                      <p:cBhvr>
                                        <p:cTn id="26" dur="2000"/>
                                        <p:tgtEl>
                                          <p:spTgt spid="3">
                                            <p:txEl>
                                              <p:pRg st="4" end="4"/>
                                            </p:txEl>
                                          </p:spTgt>
                                        </p:tgtEl>
                                      </p:cBhvr>
                                    </p:animEffect>
                                    <p:set>
                                      <p:cBhvr>
                                        <p:cTn id="27" dur="1" fill="hold">
                                          <p:stCondLst>
                                            <p:cond delay="19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TotalTime>
  <Words>1541</Words>
  <Application>Microsoft Office PowerPoint</Application>
  <PresentationFormat>Экран (4:3)</PresentationFormat>
  <Paragraphs>125</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Тема Office</vt:lpstr>
      <vt:lpstr>ЛАВСАН</vt:lpstr>
      <vt:lpstr>План</vt:lpstr>
      <vt:lpstr>Полиэтилентерефталат Общие Химическая формула (C10H8O4)n[1] Физические свойства Плотность 1.4 см³ (20 °C),[2] аморфный: 1.370 см³,[1] кристаллический: 1.455[1] г/см³ Термические свойства Температура плавления &gt; 250 °C,[2] 260[1] °C Удельная теплоёмкость (ст. усл.) 1000[1] Дж/(кг·К) Теплопроводность (ст. усл.) 0.15 Вт/(м·K),[3] 0.24[1] Вт/(м·K) Химические свойства Растворимость в воде практически нерастворим[2] г/100 мл Оптические свойства Показатель преломления 1.57–1.58, 1.5750 </vt:lpstr>
      <vt:lpstr>Применения</vt:lpstr>
      <vt:lpstr>Недостатки</vt:lpstr>
      <vt:lpstr> Названия</vt:lpstr>
      <vt:lpstr> Получение</vt:lpstr>
      <vt:lpstr>.</vt:lpstr>
      <vt:lpstr>Лавсан (полиэтилентерефталат) </vt:lpstr>
      <vt:lpstr>Что собой представляет лавсан</vt:lpstr>
      <vt:lpstr>.</vt:lpstr>
      <vt:lpstr>НИТЬ ПЛЕТЕНАЯ ПОЛИЭФИРНАЯ (LAVSAN)</vt:lpstr>
      <vt:lpstr>Лавсан</vt:lpstr>
      <vt:lpstr>Терилен</vt:lpstr>
      <vt:lpstr>Нитки универсальные полиэфирные</vt:lpstr>
      <vt:lpstr>Армированные нитки</vt:lpstr>
      <vt:lpstr>Вакуумные пакеты</vt:lpstr>
      <vt:lpstr>ООО "СмартПласт"</vt:lpstr>
      <vt:lpstr>Волокна ПЭТ</vt:lpstr>
      <vt:lpstr>Полиэстровые пленки</vt:lpstr>
      <vt:lpstr>Список использованной литературы:</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SamLab.ws</dc:creator>
  <cp:lastModifiedBy>SamLab.ws</cp:lastModifiedBy>
  <cp:revision>23</cp:revision>
  <dcterms:created xsi:type="dcterms:W3CDTF">2011-04-27T17:28:28Z</dcterms:created>
  <dcterms:modified xsi:type="dcterms:W3CDTF">2011-04-27T20:00:13Z</dcterms:modified>
</cp:coreProperties>
</file>